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4"/>
  </p:sldMasterIdLst>
  <p:notesMasterIdLst>
    <p:notesMasterId r:id="rId10"/>
  </p:notesMasterIdLst>
  <p:sldIdLst>
    <p:sldId id="256" r:id="rId5"/>
    <p:sldId id="257" r:id="rId6"/>
    <p:sldId id="258" r:id="rId7"/>
    <p:sldId id="259" r:id="rId8"/>
    <p:sldId id="260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5" d="100"/>
          <a:sy n="105" d="100"/>
        </p:scale>
        <p:origin x="79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microsoft.com/office/2016/11/relationships/changesInfo" Target="changesInfos/changesInfo1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omas Milo" userId="9cb78b23-eaa2-404e-a8ee-2f4b7cd9a626" providerId="ADAL" clId="{50B49BCA-95DC-4221-A124-A615DE15C022}"/>
    <pc:docChg chg="modSld">
      <pc:chgData name="Tomas Milo" userId="9cb78b23-eaa2-404e-a8ee-2f4b7cd9a626" providerId="ADAL" clId="{50B49BCA-95DC-4221-A124-A615DE15C022}" dt="2026-08-28T18:23:32.576" v="0" actId="1076"/>
      <pc:docMkLst>
        <pc:docMk/>
      </pc:docMkLst>
      <pc:sldChg chg="modSp mod">
        <pc:chgData name="Tomas Milo" userId="9cb78b23-eaa2-404e-a8ee-2f4b7cd9a626" providerId="ADAL" clId="{50B49BCA-95DC-4221-A124-A615DE15C022}" dt="2026-08-28T18:23:32.576" v="0" actId="1076"/>
        <pc:sldMkLst>
          <pc:docMk/>
          <pc:sldMk cId="1752330766" sldId="258"/>
        </pc:sldMkLst>
        <pc:spChg chg="mod">
          <ac:chgData name="Tomas Milo" userId="9cb78b23-eaa2-404e-a8ee-2f4b7cd9a626" providerId="ADAL" clId="{50B49BCA-95DC-4221-A124-A615DE15C022}" dt="2026-08-28T18:23:32.576" v="0" actId="1076"/>
          <ac:spMkLst>
            <pc:docMk/>
            <pc:sldMk cId="1752330766" sldId="258"/>
            <ac:spMk id="4" creationId="{B35C1EAC-6AB5-409B-AAF2-151FE150BD06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"/>
          <p:cNvSpPr>
            <a:spLocks noGrp="1"/>
          </p:cNvSpPr>
          <p:nvPr>
            <p:ph type="hdr" sz="quarter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" name="Date Placeholder"/>
          <p:cNvSpPr>
            <a:spLocks noGrp="1"/>
          </p:cNvSpPr>
          <p:nvPr>
            <p:ph type="dt" sz="quarter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4" name="Slide Image Placeholder"/>
          <p:cNvSpPr>
            <a:spLocks noGrp="1" noRot="1" noChangeAspect="1"/>
          </p:cNvSpPr>
          <p:nvPr>
            <p:ph type="sldImg" idx="2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5" name="Notes Placeholder"/>
          <p:cNvSpPr>
            <a:spLocks noGrp="1"/>
          </p:cNvSpPr>
          <p:nvPr>
            <p:ph type="body" sz="quarter" idx="3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6" name="Footer Placeholder"/>
          <p:cNvSpPr>
            <a:spLocks noGrp="1"/>
          </p:cNvSpPr>
          <p:nvPr>
            <p:ph type="ftr" sz="quarter" idx="4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7" name="Slide Number Placeholder"/>
          <p:cNvSpPr>
            <a:spLocks noGrp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/>
    </a:lvl1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- All people, customers, products, events, and figures are fictional.</a:t>
            </a:r>
          </a:p>
          <a:p>
            <a:r>
              <a:t>- Beacon Product Overview.docx</a:t>
            </a:r>
          </a:p>
          <a:p>
            <a:r>
              <a:t>- Beacon Customer Feedback.docx</a:t>
            </a:r>
          </a:p>
          <a:p>
            <a:r>
              <a:t>- Beacon Launch Plan.docx</a:t>
            </a:r>
          </a:p>
          <a:p>
            <a:r>
              <a:t>- Beacon Development Costs.xlsx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- All people, customers, products, events, and figures are fictional.</a:t>
            </a:r>
          </a:p>
          <a:p>
            <a:r>
              <a:t>- Beacon Product Overview.docx</a:t>
            </a:r>
          </a:p>
          <a:p>
            <a:r>
              <a:t>- Beacon Customer Feedback.docx</a:t>
            </a:r>
          </a:p>
          <a:p>
            <a:r>
              <a:t>- Beacon Launch Plan.docx</a:t>
            </a:r>
          </a:p>
          <a:p>
            <a:r>
              <a:t>- Beacon Development Costs.xlsx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- All people, customers, products, events, and figures are fictional.</a:t>
            </a:r>
          </a:p>
          <a:p>
            <a:r>
              <a:t>- Beacon Product Overview.docx</a:t>
            </a:r>
          </a:p>
          <a:p>
            <a:r>
              <a:t>- Beacon Customer Feedback.docx</a:t>
            </a:r>
          </a:p>
          <a:p>
            <a:r>
              <a:t>- Beacon Launch Plan.docx</a:t>
            </a:r>
          </a:p>
          <a:p>
            <a:r>
              <a:t>- Beacon Development Costs.xlsx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- All people, customers, products, events, and figures are fictional.</a:t>
            </a:r>
          </a:p>
          <a:p>
            <a:r>
              <a:t>- Beacon Product Overview.docx</a:t>
            </a:r>
          </a:p>
          <a:p>
            <a:r>
              <a:t>- Beacon Customer Feedback.docx</a:t>
            </a:r>
          </a:p>
          <a:p>
            <a:r>
              <a:t>- Beacon Launch Plan.docx</a:t>
            </a:r>
          </a:p>
          <a:p>
            <a:r>
              <a:t>- Beacon Development Costs.xlsx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- All people, customers, products, events, and figures are fictional.</a:t>
            </a:r>
          </a:p>
          <a:p>
            <a:r>
              <a:t>- Beacon Product Overview.docx</a:t>
            </a:r>
          </a:p>
          <a:p>
            <a:r>
              <a:t>- Beacon Customer Feedback.docx</a:t>
            </a:r>
          </a:p>
          <a:p>
            <a:r>
              <a:t>- Beacon Launch Plan.docx</a:t>
            </a:r>
          </a:p>
          <a:p>
            <a:r>
              <a:t>- Beacon Development Costs.xlsx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Mast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yebrow">
            <a:extLst>
              <a:ext uri="{FF2B5EF4-FFF2-40B4-BE49-F238E27FC236}">
                <a16:creationId xmlns:a16="http://schemas.microsoft.com/office/drawing/2014/main" id="{0F4B85E5-0F3F-4FCE-9817-831D24A6BD50}"/>
              </a:ext>
            </a:extLst>
          </p:cNvPr>
          <p:cNvSpPr>
            <a:spLocks noGrp="1"/>
          </p:cNvSpPr>
          <p:nvPr/>
        </p:nvSpPr>
        <p:spPr>
          <a:xfrm>
            <a:off x="400050" y="381000"/>
            <a:ext cx="4762500" cy="342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pPr algn="l">
              <a:defRPr sz="1350" b="1" i="0">
                <a:solidFill>
                  <a:srgbClr val="5F6368"/>
                </a:solidFill>
                <a:latin typeface="Arial"/>
                <a:ea typeface="Arial"/>
                <a:cs typeface="Arial"/>
              </a:defRPr>
            </a:pPr>
            <a:r>
              <a:rPr sz="1350" b="1" i="0">
                <a:solidFill>
                  <a:srgbClr val="5F6368"/>
                </a:solidFill>
                <a:latin typeface="Arial"/>
                <a:ea typeface="Arial"/>
                <a:cs typeface="Arial"/>
              </a:rPr>
              <a:t>NORTHSTAR AI  |  2026</a:t>
            </a:r>
          </a:p>
        </p:txBody>
      </p:sp>
      <p:sp>
        <p:nvSpPr>
          <p:cNvPr id="2" name="cover-title">
            <a:extLst>
              <a:ext uri="{FF2B5EF4-FFF2-40B4-BE49-F238E27FC236}">
                <a16:creationId xmlns:a16="http://schemas.microsoft.com/office/drawing/2014/main" id="{36558BAF-A6CA-421E-9F79-D115F66FC305}"/>
              </a:ext>
            </a:extLst>
          </p:cNvPr>
          <p:cNvSpPr>
            <a:spLocks noGrp="1"/>
          </p:cNvSpPr>
          <p:nvPr/>
        </p:nvSpPr>
        <p:spPr>
          <a:xfrm>
            <a:off x="400050" y="1714500"/>
            <a:ext cx="9525000" cy="1809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b">
            <a:normAutofit/>
          </a:bodyPr>
          <a:lstStyle/>
          <a:p>
            <a:pPr algn="l">
              <a:defRPr sz="4800" b="1" i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r>
              <a:rPr sz="4800" b="1" i="0">
                <a:solidFill>
                  <a:srgbClr val="000000"/>
                </a:solidFill>
                <a:latin typeface="Arial"/>
                <a:ea typeface="Arial"/>
                <a:cs typeface="Arial"/>
              </a:rPr>
              <a:t>Beacon Product Roadmap</a:t>
            </a:r>
          </a:p>
        </p:txBody>
      </p:sp>
      <p:sp>
        <p:nvSpPr>
          <p:cNvPr id="3" name="cover-subtitle">
            <a:extLst>
              <a:ext uri="{FF2B5EF4-FFF2-40B4-BE49-F238E27FC236}">
                <a16:creationId xmlns:a16="http://schemas.microsoft.com/office/drawing/2014/main" id="{F21DC4B7-D645-4907-B7B9-E0CC15F4F6AF}"/>
              </a:ext>
            </a:extLst>
          </p:cNvPr>
          <p:cNvSpPr>
            <a:spLocks noGrp="1"/>
          </p:cNvSpPr>
          <p:nvPr/>
        </p:nvSpPr>
        <p:spPr>
          <a:xfrm>
            <a:off x="400050" y="4095750"/>
            <a:ext cx="7239000" cy="952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pPr algn="l">
              <a:defRPr sz="1800" b="0" i="0">
                <a:solidFill>
                  <a:srgbClr val="5F6368"/>
                </a:solidFill>
                <a:latin typeface="Arial"/>
                <a:ea typeface="Arial"/>
                <a:cs typeface="Arial"/>
              </a:defRPr>
            </a:pPr>
            <a:r>
              <a:rPr sz="1800" b="0" i="0">
                <a:solidFill>
                  <a:srgbClr val="5F6368"/>
                </a:solidFill>
                <a:latin typeface="Arial"/>
                <a:ea typeface="Arial"/>
                <a:cs typeface="Arial"/>
              </a:rPr>
              <a:t>A 2026 plan to make company knowledge easier to find, trust, and maintain.</a:t>
            </a:r>
          </a:p>
        </p:txBody>
      </p:sp>
      <p:cxnSp>
        <p:nvCxnSpPr>
          <p:cNvPr id="10" name="accent-rule"/>
          <p:cNvCxnSpPr/>
          <p:nvPr/>
        </p:nvCxnSpPr>
        <p:spPr>
          <a:xfrm>
            <a:off x="400050" y="5448300"/>
            <a:ext cx="2381250" cy="0"/>
          </a:xfrm>
          <a:prstGeom prst="straightConnector1">
            <a:avLst/>
          </a:prstGeom>
          <a:ln w="57150">
            <a:solidFill>
              <a:srgbClr val="3D8DFF"/>
            </a:solidFill>
            <a:prstDash val="solid"/>
          </a:ln>
        </p:spPr>
      </p:cxnSp>
      <p:sp>
        <p:nvSpPr>
          <p:cNvPr id="5" name="footer-meta-1">
            <a:extLst>
              <a:ext uri="{FF2B5EF4-FFF2-40B4-BE49-F238E27FC236}">
                <a16:creationId xmlns:a16="http://schemas.microsoft.com/office/drawing/2014/main" id="{893FC1D7-FC3E-4709-8FAA-4C225DB7F40D}"/>
              </a:ext>
            </a:extLst>
          </p:cNvPr>
          <p:cNvSpPr>
            <a:spLocks noGrp="1"/>
          </p:cNvSpPr>
          <p:nvPr/>
        </p:nvSpPr>
        <p:spPr>
          <a:xfrm>
            <a:off x="400050" y="6315075"/>
            <a:ext cx="97155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b">
            <a:normAutofit/>
          </a:bodyPr>
          <a:lstStyle/>
          <a:p>
            <a:pPr algn="l">
              <a:defRPr sz="1050" b="0" i="0">
                <a:solidFill>
                  <a:srgbClr val="5F6368"/>
                </a:solidFill>
                <a:latin typeface="Arial"/>
                <a:ea typeface="Arial"/>
                <a:cs typeface="Arial"/>
              </a:defRPr>
            </a:pPr>
            <a:r>
              <a:rPr sz="1050" b="0" i="0">
                <a:solidFill>
                  <a:srgbClr val="5F6368"/>
                </a:solidFill>
                <a:latin typeface="Arial"/>
                <a:ea typeface="Arial"/>
                <a:cs typeface="Arial"/>
              </a:rPr>
              <a:t>Elena Rossi, VP Product  |  2026-03-12  |  Approved  |  Beacon</a:t>
            </a:r>
          </a:p>
        </p:txBody>
      </p:sp>
      <p:sp>
        <p:nvSpPr>
          <p:cNvPr id="6" name="footer-page-1">
            <a:extLst>
              <a:ext uri="{FF2B5EF4-FFF2-40B4-BE49-F238E27FC236}">
                <a16:creationId xmlns:a16="http://schemas.microsoft.com/office/drawing/2014/main" id="{CC4EB827-B0BA-42D2-BEB8-D1A2161F1707}"/>
              </a:ext>
            </a:extLst>
          </p:cNvPr>
          <p:cNvSpPr>
            <a:spLocks noGrp="1"/>
          </p:cNvSpPr>
          <p:nvPr/>
        </p:nvSpPr>
        <p:spPr>
          <a:xfrm>
            <a:off x="11239500" y="6286500"/>
            <a:ext cx="51435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b">
            <a:normAutofit/>
          </a:bodyPr>
          <a:lstStyle/>
          <a:p>
            <a:pPr algn="r">
              <a:defRPr sz="1050" b="0" i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r>
              <a:rPr sz="1050" b="0" i="0">
                <a:solidFill>
                  <a:srgbClr val="000000"/>
                </a:solidFill>
                <a:latin typeface="Arial"/>
                <a:ea typeface="Arial"/>
                <a:cs typeface="Arial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15533567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-title">
            <a:extLst>
              <a:ext uri="{FF2B5EF4-FFF2-40B4-BE49-F238E27FC236}">
                <a16:creationId xmlns:a16="http://schemas.microsoft.com/office/drawing/2014/main" id="{79F433E8-D1CF-492D-AE6E-B90A343FB04E}"/>
              </a:ext>
            </a:extLst>
          </p:cNvPr>
          <p:cNvSpPr>
            <a:spLocks noGrp="1"/>
          </p:cNvSpPr>
          <p:nvPr/>
        </p:nvSpPr>
        <p:spPr>
          <a:xfrm>
            <a:off x="400050" y="323850"/>
            <a:ext cx="11372850" cy="8191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pPr algn="l">
              <a:defRPr sz="3000" b="1" i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r>
              <a:rPr sz="3000" b="1" i="0">
                <a:solidFill>
                  <a:srgbClr val="000000"/>
                </a:solidFill>
                <a:latin typeface="Arial"/>
                <a:ea typeface="Arial"/>
                <a:cs typeface="Arial"/>
              </a:rPr>
              <a:t>Beacon works even when filenames are forgotten</a:t>
            </a:r>
          </a:p>
        </p:txBody>
      </p:sp>
      <p:sp>
        <p:nvSpPr>
          <p:cNvPr id="2" name="left-lead">
            <a:extLst>
              <a:ext uri="{FF2B5EF4-FFF2-40B4-BE49-F238E27FC236}">
                <a16:creationId xmlns:a16="http://schemas.microsoft.com/office/drawing/2014/main" id="{43648CF8-4BB5-4B58-A926-60B15AEB2BF2}"/>
              </a:ext>
            </a:extLst>
          </p:cNvPr>
          <p:cNvSpPr>
            <a:spLocks noGrp="1"/>
          </p:cNvSpPr>
          <p:nvPr/>
        </p:nvSpPr>
        <p:spPr>
          <a:xfrm>
            <a:off x="400050" y="1762125"/>
            <a:ext cx="4381500" cy="2238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pPr algn="l">
              <a:defRPr sz="2400" b="1" i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r>
              <a:rPr sz="2400" b="1" i="0">
                <a:solidFill>
                  <a:srgbClr val="000000"/>
                </a:solidFill>
                <a:latin typeface="Arial"/>
                <a:ea typeface="Arial"/>
                <a:cs typeface="Arial"/>
              </a:rPr>
              <a:t>The product combines semantic relevance with source links and existing permissions.</a:t>
            </a:r>
          </a:p>
        </p:txBody>
      </p:sp>
      <p:cxnSp>
        <p:nvCxnSpPr>
          <p:cNvPr id="14" name="divider"/>
          <p:cNvCxnSpPr/>
          <p:nvPr/>
        </p:nvCxnSpPr>
        <p:spPr>
          <a:xfrm>
            <a:off x="5238750" y="1666875"/>
            <a:ext cx="0" cy="3571875"/>
          </a:xfrm>
          <a:prstGeom prst="straightConnector1">
            <a:avLst/>
          </a:prstGeom>
          <a:ln w="19050">
            <a:solidFill>
              <a:srgbClr val="B8BCC4"/>
            </a:solidFill>
            <a:prstDash val="solid"/>
          </a:ln>
        </p:spPr>
      </p:cxnSp>
      <p:sp>
        <p:nvSpPr>
          <p:cNvPr id="4" name="item-0-title">
            <a:extLst>
              <a:ext uri="{FF2B5EF4-FFF2-40B4-BE49-F238E27FC236}">
                <a16:creationId xmlns:a16="http://schemas.microsoft.com/office/drawing/2014/main" id="{CB3B545F-71D3-4845-A38F-D45DD3EE3156}"/>
              </a:ext>
            </a:extLst>
          </p:cNvPr>
          <p:cNvSpPr>
            <a:spLocks noGrp="1"/>
          </p:cNvSpPr>
          <p:nvPr/>
        </p:nvSpPr>
        <p:spPr>
          <a:xfrm>
            <a:off x="5810250" y="1695450"/>
            <a:ext cx="5334000" cy="4191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pPr algn="l">
              <a:defRPr sz="1800" b="1" i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r>
              <a:rPr sz="1800" b="1" i="0">
                <a:solidFill>
                  <a:srgbClr val="000000"/>
                </a:solidFill>
                <a:latin typeface="Arial"/>
                <a:ea typeface="Arial"/>
                <a:cs typeface="Arial"/>
              </a:rPr>
              <a:t>Find the right content</a:t>
            </a:r>
          </a:p>
        </p:txBody>
      </p:sp>
      <p:sp>
        <p:nvSpPr>
          <p:cNvPr id="5" name="item-0-body">
            <a:extLst>
              <a:ext uri="{FF2B5EF4-FFF2-40B4-BE49-F238E27FC236}">
                <a16:creationId xmlns:a16="http://schemas.microsoft.com/office/drawing/2014/main" id="{8CD00E0B-6618-4943-8893-0E581A5299BA}"/>
              </a:ext>
            </a:extLst>
          </p:cNvPr>
          <p:cNvSpPr>
            <a:spLocks noGrp="1"/>
          </p:cNvSpPr>
          <p:nvPr/>
        </p:nvSpPr>
        <p:spPr>
          <a:xfrm>
            <a:off x="5810250" y="2152650"/>
            <a:ext cx="5334000" cy="685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pPr algn="l">
              <a:defRPr sz="1350" b="0" i="0">
                <a:solidFill>
                  <a:srgbClr val="5F6368"/>
                </a:solidFill>
                <a:latin typeface="Arial"/>
                <a:ea typeface="Arial"/>
                <a:cs typeface="Arial"/>
              </a:defRPr>
            </a:pPr>
            <a:r>
              <a:rPr sz="1350" b="0" i="0">
                <a:solidFill>
                  <a:srgbClr val="5F6368"/>
                </a:solidFill>
                <a:latin typeface="Arial"/>
                <a:ea typeface="Arial"/>
                <a:cs typeface="Arial"/>
              </a:rPr>
              <a:t>Semantic search handles vague recollections and natural-language questions.</a:t>
            </a:r>
          </a:p>
        </p:txBody>
      </p:sp>
      <p:sp>
        <p:nvSpPr>
          <p:cNvPr id="6" name="item-1-title">
            <a:extLst>
              <a:ext uri="{FF2B5EF4-FFF2-40B4-BE49-F238E27FC236}">
                <a16:creationId xmlns:a16="http://schemas.microsoft.com/office/drawing/2014/main" id="{3EDEFEE2-32B0-4321-9699-DAE6A3735412}"/>
              </a:ext>
            </a:extLst>
          </p:cNvPr>
          <p:cNvSpPr>
            <a:spLocks noGrp="1"/>
          </p:cNvSpPr>
          <p:nvPr/>
        </p:nvSpPr>
        <p:spPr>
          <a:xfrm>
            <a:off x="5810250" y="2914650"/>
            <a:ext cx="5334000" cy="4191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pPr algn="l">
              <a:defRPr sz="1800" b="1" i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r>
              <a:rPr sz="1800" b="1" i="0">
                <a:solidFill>
                  <a:srgbClr val="000000"/>
                </a:solidFill>
                <a:latin typeface="Arial"/>
                <a:ea typeface="Arial"/>
                <a:cs typeface="Arial"/>
              </a:rPr>
              <a:t>Show the evidence</a:t>
            </a:r>
          </a:p>
        </p:txBody>
      </p:sp>
      <p:sp>
        <p:nvSpPr>
          <p:cNvPr id="7" name="item-1-body">
            <a:extLst>
              <a:ext uri="{FF2B5EF4-FFF2-40B4-BE49-F238E27FC236}">
                <a16:creationId xmlns:a16="http://schemas.microsoft.com/office/drawing/2014/main" id="{4C9EF572-1DDD-454C-9A00-86A3BBC8FB4E}"/>
              </a:ext>
            </a:extLst>
          </p:cNvPr>
          <p:cNvSpPr>
            <a:spLocks noGrp="1"/>
          </p:cNvSpPr>
          <p:nvPr/>
        </p:nvSpPr>
        <p:spPr>
          <a:xfrm>
            <a:off x="5810250" y="3371850"/>
            <a:ext cx="5334000" cy="685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pPr algn="l">
              <a:defRPr sz="1350" b="0" i="0">
                <a:solidFill>
                  <a:srgbClr val="5F6368"/>
                </a:solidFill>
                <a:latin typeface="Arial"/>
                <a:ea typeface="Arial"/>
                <a:cs typeface="Arial"/>
              </a:defRPr>
            </a:pPr>
            <a:r>
              <a:rPr sz="1350" b="0" i="0">
                <a:solidFill>
                  <a:srgbClr val="5F6368"/>
                </a:solidFill>
                <a:latin typeface="Arial"/>
                <a:ea typeface="Arial"/>
                <a:cs typeface="Arial"/>
              </a:rPr>
              <a:t>Answers link directly to the supporting source documents.</a:t>
            </a:r>
          </a:p>
        </p:txBody>
      </p:sp>
      <p:sp>
        <p:nvSpPr>
          <p:cNvPr id="8" name="item-2-title">
            <a:extLst>
              <a:ext uri="{FF2B5EF4-FFF2-40B4-BE49-F238E27FC236}">
                <a16:creationId xmlns:a16="http://schemas.microsoft.com/office/drawing/2014/main" id="{BA8036F1-DBBA-41B7-9971-980FD4889F87}"/>
              </a:ext>
            </a:extLst>
          </p:cNvPr>
          <p:cNvSpPr>
            <a:spLocks noGrp="1"/>
          </p:cNvSpPr>
          <p:nvPr/>
        </p:nvSpPr>
        <p:spPr>
          <a:xfrm>
            <a:off x="5810250" y="4133850"/>
            <a:ext cx="5334000" cy="4191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pPr algn="l">
              <a:defRPr sz="1800" b="1" i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r>
              <a:rPr sz="1800" b="1" i="0">
                <a:solidFill>
                  <a:srgbClr val="000000"/>
                </a:solidFill>
                <a:latin typeface="Arial"/>
                <a:ea typeface="Arial"/>
                <a:cs typeface="Arial"/>
              </a:rPr>
              <a:t>Keep owners in control</a:t>
            </a:r>
          </a:p>
        </p:txBody>
      </p:sp>
      <p:sp>
        <p:nvSpPr>
          <p:cNvPr id="9" name="item-2-body">
            <a:extLst>
              <a:ext uri="{FF2B5EF4-FFF2-40B4-BE49-F238E27FC236}">
                <a16:creationId xmlns:a16="http://schemas.microsoft.com/office/drawing/2014/main" id="{A1A34E20-3151-4DC7-B7B6-32B9A2B20694}"/>
              </a:ext>
            </a:extLst>
          </p:cNvPr>
          <p:cNvSpPr>
            <a:spLocks noGrp="1"/>
          </p:cNvSpPr>
          <p:nvPr/>
        </p:nvSpPr>
        <p:spPr>
          <a:xfrm>
            <a:off x="5810250" y="4591050"/>
            <a:ext cx="5334000" cy="685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pPr algn="l">
              <a:defRPr sz="1350" b="0" i="0">
                <a:solidFill>
                  <a:srgbClr val="5F6368"/>
                </a:solidFill>
                <a:latin typeface="Arial"/>
                <a:ea typeface="Arial"/>
                <a:cs typeface="Arial"/>
              </a:defRPr>
            </a:pPr>
            <a:r>
              <a:rPr sz="1350" b="0" i="0">
                <a:solidFill>
                  <a:srgbClr val="5F6368"/>
                </a:solidFill>
                <a:latin typeface="Arial"/>
                <a:ea typeface="Arial"/>
                <a:cs typeface="Arial"/>
              </a:rPr>
              <a:t>Permissions and freshness signals reinforce source-system governance.</a:t>
            </a:r>
          </a:p>
        </p:txBody>
      </p:sp>
      <p:sp>
        <p:nvSpPr>
          <p:cNvPr id="10" name="footer-meta-2">
            <a:extLst>
              <a:ext uri="{FF2B5EF4-FFF2-40B4-BE49-F238E27FC236}">
                <a16:creationId xmlns:a16="http://schemas.microsoft.com/office/drawing/2014/main" id="{246C493D-6497-4FE9-A021-1F490B359157}"/>
              </a:ext>
            </a:extLst>
          </p:cNvPr>
          <p:cNvSpPr>
            <a:spLocks noGrp="1"/>
          </p:cNvSpPr>
          <p:nvPr/>
        </p:nvSpPr>
        <p:spPr>
          <a:xfrm>
            <a:off x="400050" y="6315075"/>
            <a:ext cx="97155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b">
            <a:normAutofit/>
          </a:bodyPr>
          <a:lstStyle/>
          <a:p>
            <a:pPr algn="l">
              <a:defRPr sz="1050" b="0" i="0">
                <a:solidFill>
                  <a:srgbClr val="5F6368"/>
                </a:solidFill>
                <a:latin typeface="Arial"/>
                <a:ea typeface="Arial"/>
                <a:cs typeface="Arial"/>
              </a:defRPr>
            </a:pPr>
            <a:r>
              <a:rPr sz="1050" b="0" i="0">
                <a:solidFill>
                  <a:srgbClr val="5F6368"/>
                </a:solidFill>
                <a:latin typeface="Arial"/>
                <a:ea typeface="Arial"/>
                <a:cs typeface="Arial"/>
              </a:rPr>
              <a:t>Elena Rossi, VP Product  |  2026-03-12  |  Approved  |  Beacon</a:t>
            </a:r>
          </a:p>
        </p:txBody>
      </p:sp>
      <p:sp>
        <p:nvSpPr>
          <p:cNvPr id="11" name="footer-page-2">
            <a:extLst>
              <a:ext uri="{FF2B5EF4-FFF2-40B4-BE49-F238E27FC236}">
                <a16:creationId xmlns:a16="http://schemas.microsoft.com/office/drawing/2014/main" id="{A5FB49FE-2968-450E-B972-3DAA556C47B4}"/>
              </a:ext>
            </a:extLst>
          </p:cNvPr>
          <p:cNvSpPr>
            <a:spLocks noGrp="1"/>
          </p:cNvSpPr>
          <p:nvPr/>
        </p:nvSpPr>
        <p:spPr>
          <a:xfrm>
            <a:off x="11239500" y="6286500"/>
            <a:ext cx="51435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b">
            <a:normAutofit/>
          </a:bodyPr>
          <a:lstStyle/>
          <a:p>
            <a:pPr algn="r">
              <a:defRPr sz="1050" b="0" i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r>
              <a:rPr sz="1050" b="0" i="0">
                <a:solidFill>
                  <a:srgbClr val="000000"/>
                </a:solidFill>
                <a:latin typeface="Arial"/>
                <a:ea typeface="Arial"/>
                <a:cs typeface="Arial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8653145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lide-title">
            <a:extLst>
              <a:ext uri="{FF2B5EF4-FFF2-40B4-BE49-F238E27FC236}">
                <a16:creationId xmlns:a16="http://schemas.microsoft.com/office/drawing/2014/main" id="{265B61AC-E6E2-47D3-ABB1-BC36153F379B}"/>
              </a:ext>
            </a:extLst>
          </p:cNvPr>
          <p:cNvSpPr>
            <a:spLocks noGrp="1"/>
          </p:cNvSpPr>
          <p:nvPr/>
        </p:nvSpPr>
        <p:spPr>
          <a:xfrm>
            <a:off x="400050" y="323850"/>
            <a:ext cx="11372850" cy="8191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pPr algn="l">
              <a:defRPr sz="3000" b="1" i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r>
              <a:rPr sz="3000" b="1" i="0">
                <a:solidFill>
                  <a:srgbClr val="000000"/>
                </a:solidFill>
                <a:latin typeface="Arial"/>
                <a:ea typeface="Arial"/>
                <a:cs typeface="Arial"/>
              </a:rPr>
              <a:t>The roadmap moves from launch to deeper governance</a:t>
            </a:r>
          </a:p>
        </p:txBody>
      </p:sp>
      <p:cxnSp>
        <p:nvCxnSpPr>
          <p:cNvPr id="22" name="timeline-line"/>
          <p:cNvCxnSpPr/>
          <p:nvPr/>
        </p:nvCxnSpPr>
        <p:spPr>
          <a:xfrm>
            <a:off x="762000" y="3143250"/>
            <a:ext cx="10477500" cy="0"/>
          </a:xfrm>
          <a:prstGeom prst="straightConnector1">
            <a:avLst/>
          </a:prstGeom>
          <a:ln w="19050">
            <a:solidFill>
              <a:srgbClr val="000000"/>
            </a:solidFill>
            <a:prstDash val="solid"/>
          </a:ln>
        </p:spPr>
      </p:cxnSp>
      <p:sp>
        <p:nvSpPr>
          <p:cNvPr id="3" name="timeline-node-0">
            <a:extLst>
              <a:ext uri="{FF2B5EF4-FFF2-40B4-BE49-F238E27FC236}">
                <a16:creationId xmlns:a16="http://schemas.microsoft.com/office/drawing/2014/main" id="{C29DEED0-4C2F-4680-84C2-AEA8FAED314F}"/>
              </a:ext>
            </a:extLst>
          </p:cNvPr>
          <p:cNvSpPr>
            <a:spLocks noGrp="1"/>
          </p:cNvSpPr>
          <p:nvPr/>
        </p:nvSpPr>
        <p:spPr>
          <a:xfrm>
            <a:off x="1047750" y="3038475"/>
            <a:ext cx="209550" cy="209550"/>
          </a:xfrm>
          <a:prstGeom prst="ellipse">
            <a:avLst/>
          </a:prstGeom>
          <a:solidFill>
            <a:srgbClr val="3D8DFF"/>
          </a:solidFill>
          <a:ln w="0">
            <a:noFill/>
            <a:prstDash val="solid"/>
          </a:ln>
        </p:spPr>
        <p:txBody>
          <a:bodyPr/>
          <a:lstStyle/>
          <a:p>
            <a:endParaRPr lang="en-CA"/>
          </a:p>
        </p:txBody>
      </p:sp>
      <p:sp>
        <p:nvSpPr>
          <p:cNvPr id="4" name="timeline-label-0">
            <a:extLst>
              <a:ext uri="{FF2B5EF4-FFF2-40B4-BE49-F238E27FC236}">
                <a16:creationId xmlns:a16="http://schemas.microsoft.com/office/drawing/2014/main" id="{B35C1EAC-6AB5-409B-AAF2-151FE150BD06}"/>
              </a:ext>
            </a:extLst>
          </p:cNvPr>
          <p:cNvSpPr>
            <a:spLocks noGrp="1"/>
          </p:cNvSpPr>
          <p:nvPr/>
        </p:nvSpPr>
        <p:spPr>
          <a:xfrm>
            <a:off x="900303" y="2495550"/>
            <a:ext cx="180975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pPr algn="l">
              <a:defRPr sz="1500" b="1" i="0">
                <a:solidFill>
                  <a:srgbClr val="3D8DFF"/>
                </a:solidFill>
                <a:latin typeface="Arial"/>
                <a:ea typeface="Arial"/>
                <a:cs typeface="Arial"/>
              </a:defRPr>
            </a:pPr>
            <a:r>
              <a:rPr sz="1500" b="1" i="0">
                <a:solidFill>
                  <a:srgbClr val="3D8DFF"/>
                </a:solidFill>
                <a:latin typeface="Arial"/>
                <a:ea typeface="Arial"/>
                <a:cs typeface="Arial"/>
              </a:rPr>
              <a:t>Q1</a:t>
            </a:r>
          </a:p>
        </p:txBody>
      </p:sp>
      <p:sp>
        <p:nvSpPr>
          <p:cNvPr id="5" name="timeline-title-0">
            <a:extLst>
              <a:ext uri="{FF2B5EF4-FFF2-40B4-BE49-F238E27FC236}">
                <a16:creationId xmlns:a16="http://schemas.microsoft.com/office/drawing/2014/main" id="{D3079DE2-D16B-4D4F-86C5-9F82303E1066}"/>
              </a:ext>
            </a:extLst>
          </p:cNvPr>
          <p:cNvSpPr>
            <a:spLocks noGrp="1"/>
          </p:cNvSpPr>
          <p:nvPr/>
        </p:nvSpPr>
        <p:spPr>
          <a:xfrm>
            <a:off x="1019175" y="3619500"/>
            <a:ext cx="2143125" cy="5143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pPr algn="l">
              <a:defRPr sz="1725" b="1" i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r>
              <a:rPr sz="1725" b="1" i="0">
                <a:solidFill>
                  <a:srgbClr val="000000"/>
                </a:solidFill>
                <a:latin typeface="Arial"/>
                <a:ea typeface="Arial"/>
                <a:cs typeface="Arial"/>
              </a:rPr>
              <a:t>Relevance tuning</a:t>
            </a:r>
          </a:p>
        </p:txBody>
      </p:sp>
      <p:sp>
        <p:nvSpPr>
          <p:cNvPr id="6" name="timeline-body-0">
            <a:extLst>
              <a:ext uri="{FF2B5EF4-FFF2-40B4-BE49-F238E27FC236}">
                <a16:creationId xmlns:a16="http://schemas.microsoft.com/office/drawing/2014/main" id="{5316FAFA-3CF0-4E04-A3CF-E02731D0A799}"/>
              </a:ext>
            </a:extLst>
          </p:cNvPr>
          <p:cNvSpPr>
            <a:spLocks noGrp="1"/>
          </p:cNvSpPr>
          <p:nvPr/>
        </p:nvSpPr>
        <p:spPr>
          <a:xfrm>
            <a:off x="1019175" y="4210050"/>
            <a:ext cx="2143125" cy="1143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pPr algn="l">
              <a:defRPr sz="1275" b="0" i="0">
                <a:solidFill>
                  <a:srgbClr val="5F6368"/>
                </a:solidFill>
                <a:latin typeface="Arial"/>
                <a:ea typeface="Arial"/>
                <a:cs typeface="Arial"/>
              </a:defRPr>
            </a:pPr>
            <a:r>
              <a:rPr sz="1275" b="0" i="0">
                <a:solidFill>
                  <a:srgbClr val="5F6368"/>
                </a:solidFill>
                <a:latin typeface="Arial"/>
                <a:ea typeface="Arial"/>
                <a:cs typeface="Arial"/>
              </a:rPr>
              <a:t>Search quality, permission sync, and launch readiness.</a:t>
            </a:r>
          </a:p>
        </p:txBody>
      </p:sp>
      <p:sp>
        <p:nvSpPr>
          <p:cNvPr id="7" name="timeline-node-1">
            <a:extLst>
              <a:ext uri="{FF2B5EF4-FFF2-40B4-BE49-F238E27FC236}">
                <a16:creationId xmlns:a16="http://schemas.microsoft.com/office/drawing/2014/main" id="{42C27421-C090-4B2D-B379-C25570D856E0}"/>
              </a:ext>
            </a:extLst>
          </p:cNvPr>
          <p:cNvSpPr>
            <a:spLocks noGrp="1"/>
          </p:cNvSpPr>
          <p:nvPr/>
        </p:nvSpPr>
        <p:spPr>
          <a:xfrm>
            <a:off x="3762375" y="3038475"/>
            <a:ext cx="209550" cy="209550"/>
          </a:xfrm>
          <a:prstGeom prst="ellipse">
            <a:avLst/>
          </a:prstGeom>
          <a:solidFill>
            <a:srgbClr val="000000"/>
          </a:solidFill>
          <a:ln w="0">
            <a:noFill/>
            <a:prstDash val="solid"/>
          </a:ln>
        </p:spPr>
        <p:txBody>
          <a:bodyPr/>
          <a:lstStyle/>
          <a:p>
            <a:endParaRPr lang="en-CA"/>
          </a:p>
        </p:txBody>
      </p:sp>
      <p:sp>
        <p:nvSpPr>
          <p:cNvPr id="8" name="timeline-label-1">
            <a:extLst>
              <a:ext uri="{FF2B5EF4-FFF2-40B4-BE49-F238E27FC236}">
                <a16:creationId xmlns:a16="http://schemas.microsoft.com/office/drawing/2014/main" id="{0E2158F7-CB05-4250-BDD3-8EC7CFB596AF}"/>
              </a:ext>
            </a:extLst>
          </p:cNvPr>
          <p:cNvSpPr>
            <a:spLocks noGrp="1"/>
          </p:cNvSpPr>
          <p:nvPr/>
        </p:nvSpPr>
        <p:spPr>
          <a:xfrm>
            <a:off x="3733800" y="2381250"/>
            <a:ext cx="180975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pPr algn="l">
              <a:defRPr sz="1500" b="1" i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r>
              <a:rPr sz="1500" b="1" i="0">
                <a:solidFill>
                  <a:srgbClr val="000000"/>
                </a:solidFill>
                <a:latin typeface="Arial"/>
                <a:ea typeface="Arial"/>
                <a:cs typeface="Arial"/>
              </a:rPr>
              <a:t>Q2</a:t>
            </a:r>
          </a:p>
        </p:txBody>
      </p:sp>
      <p:sp>
        <p:nvSpPr>
          <p:cNvPr id="9" name="timeline-title-1">
            <a:extLst>
              <a:ext uri="{FF2B5EF4-FFF2-40B4-BE49-F238E27FC236}">
                <a16:creationId xmlns:a16="http://schemas.microsoft.com/office/drawing/2014/main" id="{625E6ECD-6C77-48DC-B179-47FBA86403E6}"/>
              </a:ext>
            </a:extLst>
          </p:cNvPr>
          <p:cNvSpPr>
            <a:spLocks noGrp="1"/>
          </p:cNvSpPr>
          <p:nvPr/>
        </p:nvSpPr>
        <p:spPr>
          <a:xfrm>
            <a:off x="3733800" y="3619500"/>
            <a:ext cx="2143125" cy="5143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pPr algn="l">
              <a:defRPr sz="1725" b="1" i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r>
              <a:rPr sz="1725" b="1" i="0">
                <a:solidFill>
                  <a:srgbClr val="000000"/>
                </a:solidFill>
                <a:latin typeface="Arial"/>
                <a:ea typeface="Arial"/>
                <a:cs typeface="Arial"/>
              </a:rPr>
              <a:t>Teams and analytics</a:t>
            </a:r>
          </a:p>
        </p:txBody>
      </p:sp>
      <p:sp>
        <p:nvSpPr>
          <p:cNvPr id="10" name="timeline-body-1">
            <a:extLst>
              <a:ext uri="{FF2B5EF4-FFF2-40B4-BE49-F238E27FC236}">
                <a16:creationId xmlns:a16="http://schemas.microsoft.com/office/drawing/2014/main" id="{7A6012B0-19E9-4F57-88B4-380DED02EC35}"/>
              </a:ext>
            </a:extLst>
          </p:cNvPr>
          <p:cNvSpPr>
            <a:spLocks noGrp="1"/>
          </p:cNvSpPr>
          <p:nvPr/>
        </p:nvSpPr>
        <p:spPr>
          <a:xfrm>
            <a:off x="3733800" y="4210050"/>
            <a:ext cx="2143125" cy="1143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pPr algn="l">
              <a:defRPr sz="1275" b="0" i="0">
                <a:solidFill>
                  <a:srgbClr val="5F6368"/>
                </a:solidFill>
                <a:latin typeface="Arial"/>
                <a:ea typeface="Arial"/>
                <a:cs typeface="Arial"/>
              </a:defRPr>
            </a:pPr>
            <a:r>
              <a:rPr sz="1275" b="0" i="0">
                <a:solidFill>
                  <a:srgbClr val="5F6368"/>
                </a:solidFill>
                <a:latin typeface="Arial"/>
                <a:ea typeface="Arial"/>
                <a:cs typeface="Arial"/>
              </a:rPr>
              <a:t>Design-partner chat pilot and search analytics beta.</a:t>
            </a:r>
          </a:p>
        </p:txBody>
      </p:sp>
      <p:sp>
        <p:nvSpPr>
          <p:cNvPr id="11" name="timeline-node-2">
            <a:extLst>
              <a:ext uri="{FF2B5EF4-FFF2-40B4-BE49-F238E27FC236}">
                <a16:creationId xmlns:a16="http://schemas.microsoft.com/office/drawing/2014/main" id="{9ABF9984-CE8C-4703-9AA6-90D1DCD9A38F}"/>
              </a:ext>
            </a:extLst>
          </p:cNvPr>
          <p:cNvSpPr>
            <a:spLocks noGrp="1"/>
          </p:cNvSpPr>
          <p:nvPr/>
        </p:nvSpPr>
        <p:spPr>
          <a:xfrm>
            <a:off x="6477000" y="3038475"/>
            <a:ext cx="209550" cy="209550"/>
          </a:xfrm>
          <a:prstGeom prst="ellipse">
            <a:avLst/>
          </a:prstGeom>
          <a:solidFill>
            <a:srgbClr val="000000"/>
          </a:solidFill>
          <a:ln w="0">
            <a:noFill/>
            <a:prstDash val="solid"/>
          </a:ln>
        </p:spPr>
        <p:txBody>
          <a:bodyPr/>
          <a:lstStyle/>
          <a:p>
            <a:endParaRPr lang="en-CA"/>
          </a:p>
        </p:txBody>
      </p:sp>
      <p:sp>
        <p:nvSpPr>
          <p:cNvPr id="12" name="timeline-label-2">
            <a:extLst>
              <a:ext uri="{FF2B5EF4-FFF2-40B4-BE49-F238E27FC236}">
                <a16:creationId xmlns:a16="http://schemas.microsoft.com/office/drawing/2014/main" id="{35B949D7-E244-4A15-BA1F-84B53C55C7FA}"/>
              </a:ext>
            </a:extLst>
          </p:cNvPr>
          <p:cNvSpPr>
            <a:spLocks noGrp="1"/>
          </p:cNvSpPr>
          <p:nvPr/>
        </p:nvSpPr>
        <p:spPr>
          <a:xfrm>
            <a:off x="6448425" y="2381250"/>
            <a:ext cx="180975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pPr algn="l">
              <a:defRPr sz="1500" b="1" i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r>
              <a:rPr sz="1500" b="1" i="0">
                <a:solidFill>
                  <a:srgbClr val="000000"/>
                </a:solidFill>
                <a:latin typeface="Arial"/>
                <a:ea typeface="Arial"/>
                <a:cs typeface="Arial"/>
              </a:rPr>
              <a:t>Q3</a:t>
            </a:r>
          </a:p>
        </p:txBody>
      </p:sp>
      <p:sp>
        <p:nvSpPr>
          <p:cNvPr id="13" name="timeline-title-2">
            <a:extLst>
              <a:ext uri="{FF2B5EF4-FFF2-40B4-BE49-F238E27FC236}">
                <a16:creationId xmlns:a16="http://schemas.microsoft.com/office/drawing/2014/main" id="{045279C7-1D28-4767-AC8E-96DA5FDCAA7B}"/>
              </a:ext>
            </a:extLst>
          </p:cNvPr>
          <p:cNvSpPr>
            <a:spLocks noGrp="1"/>
          </p:cNvSpPr>
          <p:nvPr/>
        </p:nvSpPr>
        <p:spPr>
          <a:xfrm>
            <a:off x="6448425" y="3619500"/>
            <a:ext cx="2143125" cy="5143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pPr algn="l">
              <a:defRPr sz="1725" b="1" i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r>
              <a:rPr sz="1725" b="1" i="0">
                <a:solidFill>
                  <a:srgbClr val="000000"/>
                </a:solidFill>
                <a:latin typeface="Arial"/>
                <a:ea typeface="Arial"/>
                <a:cs typeface="Arial"/>
              </a:rPr>
              <a:t>Trusted answers</a:t>
            </a:r>
          </a:p>
        </p:txBody>
      </p:sp>
      <p:sp>
        <p:nvSpPr>
          <p:cNvPr id="14" name="timeline-body-2">
            <a:extLst>
              <a:ext uri="{FF2B5EF4-FFF2-40B4-BE49-F238E27FC236}">
                <a16:creationId xmlns:a16="http://schemas.microsoft.com/office/drawing/2014/main" id="{052EF81C-71CB-4B82-8C9B-41A8E6C312F3}"/>
              </a:ext>
            </a:extLst>
          </p:cNvPr>
          <p:cNvSpPr>
            <a:spLocks noGrp="1"/>
          </p:cNvSpPr>
          <p:nvPr/>
        </p:nvSpPr>
        <p:spPr>
          <a:xfrm>
            <a:off x="6448425" y="4210050"/>
            <a:ext cx="2143125" cy="1143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pPr algn="l">
              <a:defRPr sz="1275" b="0" i="0">
                <a:solidFill>
                  <a:srgbClr val="5F6368"/>
                </a:solidFill>
                <a:latin typeface="Arial"/>
                <a:ea typeface="Arial"/>
                <a:cs typeface="Arial"/>
              </a:defRPr>
            </a:pPr>
            <a:r>
              <a:rPr sz="1275" b="0" i="0">
                <a:solidFill>
                  <a:srgbClr val="5F6368"/>
                </a:solidFill>
                <a:latin typeface="Arial"/>
                <a:ea typeface="Arial"/>
                <a:cs typeface="Arial"/>
              </a:rPr>
              <a:t>Pinned answers, admin controls, and partner enablement.</a:t>
            </a:r>
          </a:p>
        </p:txBody>
      </p:sp>
      <p:sp>
        <p:nvSpPr>
          <p:cNvPr id="15" name="timeline-node-3">
            <a:extLst>
              <a:ext uri="{FF2B5EF4-FFF2-40B4-BE49-F238E27FC236}">
                <a16:creationId xmlns:a16="http://schemas.microsoft.com/office/drawing/2014/main" id="{22B5E377-1538-419E-9A3D-FF952B660646}"/>
              </a:ext>
            </a:extLst>
          </p:cNvPr>
          <p:cNvSpPr>
            <a:spLocks noGrp="1"/>
          </p:cNvSpPr>
          <p:nvPr/>
        </p:nvSpPr>
        <p:spPr>
          <a:xfrm>
            <a:off x="9191625" y="3038475"/>
            <a:ext cx="209550" cy="209550"/>
          </a:xfrm>
          <a:prstGeom prst="ellipse">
            <a:avLst/>
          </a:prstGeom>
          <a:solidFill>
            <a:srgbClr val="000000"/>
          </a:solidFill>
          <a:ln w="0">
            <a:noFill/>
            <a:prstDash val="solid"/>
          </a:ln>
        </p:spPr>
        <p:txBody>
          <a:bodyPr/>
          <a:lstStyle/>
          <a:p>
            <a:endParaRPr lang="en-CA"/>
          </a:p>
        </p:txBody>
      </p:sp>
      <p:sp>
        <p:nvSpPr>
          <p:cNvPr id="16" name="timeline-label-3">
            <a:extLst>
              <a:ext uri="{FF2B5EF4-FFF2-40B4-BE49-F238E27FC236}">
                <a16:creationId xmlns:a16="http://schemas.microsoft.com/office/drawing/2014/main" id="{0EBA17DE-D536-440F-BDB2-F4F51AC1494D}"/>
              </a:ext>
            </a:extLst>
          </p:cNvPr>
          <p:cNvSpPr>
            <a:spLocks noGrp="1"/>
          </p:cNvSpPr>
          <p:nvPr/>
        </p:nvSpPr>
        <p:spPr>
          <a:xfrm>
            <a:off x="9163050" y="2381250"/>
            <a:ext cx="180975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pPr algn="l">
              <a:defRPr sz="1500" b="1" i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r>
              <a:rPr sz="1500" b="1" i="0">
                <a:solidFill>
                  <a:srgbClr val="000000"/>
                </a:solidFill>
                <a:latin typeface="Arial"/>
                <a:ea typeface="Arial"/>
                <a:cs typeface="Arial"/>
              </a:rPr>
              <a:t>Q4</a:t>
            </a:r>
          </a:p>
        </p:txBody>
      </p:sp>
      <p:sp>
        <p:nvSpPr>
          <p:cNvPr id="17" name="timeline-title-3">
            <a:extLst>
              <a:ext uri="{FF2B5EF4-FFF2-40B4-BE49-F238E27FC236}">
                <a16:creationId xmlns:a16="http://schemas.microsoft.com/office/drawing/2014/main" id="{DD5A4994-40DD-4A64-9C3B-B97863BCA3EA}"/>
              </a:ext>
            </a:extLst>
          </p:cNvPr>
          <p:cNvSpPr>
            <a:spLocks noGrp="1"/>
          </p:cNvSpPr>
          <p:nvPr/>
        </p:nvSpPr>
        <p:spPr>
          <a:xfrm>
            <a:off x="9163050" y="3619500"/>
            <a:ext cx="2143125" cy="5143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pPr algn="l">
              <a:defRPr sz="1725" b="1" i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r>
              <a:rPr sz="1725" b="1" i="0">
                <a:solidFill>
                  <a:srgbClr val="000000"/>
                </a:solidFill>
                <a:latin typeface="Arial"/>
                <a:ea typeface="Arial"/>
                <a:cs typeface="Arial"/>
              </a:rPr>
              <a:t>Broader coverage</a:t>
            </a:r>
          </a:p>
        </p:txBody>
      </p:sp>
      <p:sp>
        <p:nvSpPr>
          <p:cNvPr id="18" name="timeline-body-3">
            <a:extLst>
              <a:ext uri="{FF2B5EF4-FFF2-40B4-BE49-F238E27FC236}">
                <a16:creationId xmlns:a16="http://schemas.microsoft.com/office/drawing/2014/main" id="{5618A771-7A73-4D1E-86E6-486718233A95}"/>
              </a:ext>
            </a:extLst>
          </p:cNvPr>
          <p:cNvSpPr>
            <a:spLocks noGrp="1"/>
          </p:cNvSpPr>
          <p:nvPr/>
        </p:nvSpPr>
        <p:spPr>
          <a:xfrm>
            <a:off x="9163050" y="4210050"/>
            <a:ext cx="2143125" cy="1143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pPr algn="l">
              <a:defRPr sz="1275" b="0" i="0">
                <a:solidFill>
                  <a:srgbClr val="5F6368"/>
                </a:solidFill>
                <a:latin typeface="Arial"/>
                <a:ea typeface="Arial"/>
                <a:cs typeface="Arial"/>
              </a:defRPr>
            </a:pPr>
            <a:r>
              <a:rPr sz="1275" b="0" i="0">
                <a:solidFill>
                  <a:srgbClr val="5F6368"/>
                </a:solidFill>
                <a:latin typeface="Arial"/>
                <a:ea typeface="Arial"/>
                <a:cs typeface="Arial"/>
              </a:rPr>
              <a:t>Multilingual discovery and duplicate-detection research.</a:t>
            </a:r>
          </a:p>
        </p:txBody>
      </p:sp>
      <p:sp>
        <p:nvSpPr>
          <p:cNvPr id="19" name="footer-meta-3">
            <a:extLst>
              <a:ext uri="{FF2B5EF4-FFF2-40B4-BE49-F238E27FC236}">
                <a16:creationId xmlns:a16="http://schemas.microsoft.com/office/drawing/2014/main" id="{C8914BF4-C2C9-4DE9-9691-19E63056AB6A}"/>
              </a:ext>
            </a:extLst>
          </p:cNvPr>
          <p:cNvSpPr>
            <a:spLocks noGrp="1"/>
          </p:cNvSpPr>
          <p:nvPr/>
        </p:nvSpPr>
        <p:spPr>
          <a:xfrm>
            <a:off x="400050" y="6315075"/>
            <a:ext cx="97155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b">
            <a:normAutofit/>
          </a:bodyPr>
          <a:lstStyle/>
          <a:p>
            <a:pPr algn="l">
              <a:defRPr sz="1050" b="0" i="0">
                <a:solidFill>
                  <a:srgbClr val="5F6368"/>
                </a:solidFill>
                <a:latin typeface="Arial"/>
                <a:ea typeface="Arial"/>
                <a:cs typeface="Arial"/>
              </a:defRPr>
            </a:pPr>
            <a:r>
              <a:rPr sz="1050" b="0" i="0">
                <a:solidFill>
                  <a:srgbClr val="5F6368"/>
                </a:solidFill>
                <a:latin typeface="Arial"/>
                <a:ea typeface="Arial"/>
                <a:cs typeface="Arial"/>
              </a:rPr>
              <a:t>Elena Rossi, VP Product  |  2026-03-12  |  Approved  |  Beacon</a:t>
            </a:r>
          </a:p>
        </p:txBody>
      </p:sp>
      <p:sp>
        <p:nvSpPr>
          <p:cNvPr id="20" name="footer-page-3">
            <a:extLst>
              <a:ext uri="{FF2B5EF4-FFF2-40B4-BE49-F238E27FC236}">
                <a16:creationId xmlns:a16="http://schemas.microsoft.com/office/drawing/2014/main" id="{155B546C-7490-4C87-BE88-302424C091D2}"/>
              </a:ext>
            </a:extLst>
          </p:cNvPr>
          <p:cNvSpPr>
            <a:spLocks noGrp="1"/>
          </p:cNvSpPr>
          <p:nvPr/>
        </p:nvSpPr>
        <p:spPr>
          <a:xfrm>
            <a:off x="11239500" y="6286500"/>
            <a:ext cx="51435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b">
            <a:normAutofit/>
          </a:bodyPr>
          <a:lstStyle/>
          <a:p>
            <a:pPr algn="r">
              <a:defRPr sz="1050" b="0" i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r>
              <a:rPr sz="1050" b="0" i="0">
                <a:solidFill>
                  <a:srgbClr val="000000"/>
                </a:solidFill>
                <a:latin typeface="Arial"/>
                <a:ea typeface="Arial"/>
                <a:cs typeface="Arial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17523307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lide-title">
            <a:extLst>
              <a:ext uri="{FF2B5EF4-FFF2-40B4-BE49-F238E27FC236}">
                <a16:creationId xmlns:a16="http://schemas.microsoft.com/office/drawing/2014/main" id="{6E5CCC13-79C5-4ED5-8B7E-EBC629C6262D}"/>
              </a:ext>
            </a:extLst>
          </p:cNvPr>
          <p:cNvSpPr>
            <a:spLocks noGrp="1"/>
          </p:cNvSpPr>
          <p:nvPr/>
        </p:nvSpPr>
        <p:spPr>
          <a:xfrm>
            <a:off x="400050" y="323850"/>
            <a:ext cx="11372850" cy="8191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pPr algn="l">
              <a:defRPr sz="3000" b="1" i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r>
              <a:rPr sz="3000" b="1" i="0">
                <a:solidFill>
                  <a:srgbClr val="000000"/>
                </a:solidFill>
                <a:latin typeface="Arial"/>
                <a:ea typeface="Arial"/>
                <a:cs typeface="Arial"/>
              </a:rPr>
              <a:t>Customer requests shape the highest-priority investments</a:t>
            </a:r>
          </a:p>
        </p:txBody>
      </p:sp>
      <p:sp>
        <p:nvSpPr>
          <p:cNvPr id="2" name="panel-0">
            <a:extLst>
              <a:ext uri="{FF2B5EF4-FFF2-40B4-BE49-F238E27FC236}">
                <a16:creationId xmlns:a16="http://schemas.microsoft.com/office/drawing/2014/main" id="{5B6B40A2-94EE-4FF2-9635-027016A6C05F}"/>
              </a:ext>
            </a:extLst>
          </p:cNvPr>
          <p:cNvSpPr>
            <a:spLocks noGrp="1"/>
          </p:cNvSpPr>
          <p:nvPr/>
        </p:nvSpPr>
        <p:spPr>
          <a:xfrm>
            <a:off x="400050" y="2000250"/>
            <a:ext cx="3571875" cy="3714750"/>
          </a:xfrm>
          <a:prstGeom prst="roundRect">
            <a:avLst>
              <a:gd name="adj" fmla="val 3200"/>
            </a:avLst>
          </a:prstGeom>
          <a:solidFill>
            <a:srgbClr val="DDEEFF"/>
          </a:solidFill>
          <a:ln w="0">
            <a:noFill/>
            <a:prstDash val="solid"/>
          </a:ln>
        </p:spPr>
        <p:txBody>
          <a:bodyPr/>
          <a:lstStyle/>
          <a:p>
            <a:endParaRPr lang="en-CA"/>
          </a:p>
        </p:txBody>
      </p:sp>
      <p:sp>
        <p:nvSpPr>
          <p:cNvPr id="3" name="column-title-0">
            <a:extLst>
              <a:ext uri="{FF2B5EF4-FFF2-40B4-BE49-F238E27FC236}">
                <a16:creationId xmlns:a16="http://schemas.microsoft.com/office/drawing/2014/main" id="{CB28431E-BB6F-43FC-9D23-4FB9368574E8}"/>
              </a:ext>
            </a:extLst>
          </p:cNvPr>
          <p:cNvSpPr>
            <a:spLocks noGrp="1"/>
          </p:cNvSpPr>
          <p:nvPr/>
        </p:nvSpPr>
        <p:spPr>
          <a:xfrm>
            <a:off x="647700" y="2305050"/>
            <a:ext cx="3048000" cy="666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pPr algn="l">
              <a:defRPr sz="1950" b="1" i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r>
              <a:rPr sz="1950" b="1" i="0">
                <a:solidFill>
                  <a:srgbClr val="000000"/>
                </a:solidFill>
                <a:latin typeface="Arial"/>
                <a:ea typeface="Arial"/>
                <a:cs typeface="Arial"/>
              </a:rPr>
              <a:t>Work where people ask</a:t>
            </a:r>
          </a:p>
        </p:txBody>
      </p:sp>
      <p:sp>
        <p:nvSpPr>
          <p:cNvPr id="4" name="column-body-0">
            <a:extLst>
              <a:ext uri="{FF2B5EF4-FFF2-40B4-BE49-F238E27FC236}">
                <a16:creationId xmlns:a16="http://schemas.microsoft.com/office/drawing/2014/main" id="{342B9722-F4C6-462A-B6C2-791C9A6502FF}"/>
              </a:ext>
            </a:extLst>
          </p:cNvPr>
          <p:cNvSpPr>
            <a:spLocks noGrp="1"/>
          </p:cNvSpPr>
          <p:nvPr/>
        </p:nvSpPr>
        <p:spPr>
          <a:xfrm>
            <a:off x="647700" y="3143250"/>
            <a:ext cx="3048000" cy="1714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pPr algn="l">
              <a:defRPr sz="1350" b="0" i="0">
                <a:solidFill>
                  <a:srgbClr val="5F6368"/>
                </a:solidFill>
                <a:latin typeface="Arial"/>
                <a:ea typeface="Arial"/>
                <a:cs typeface="Arial"/>
              </a:defRPr>
            </a:pPr>
            <a:r>
              <a:rPr sz="1350" b="0" i="0">
                <a:solidFill>
                  <a:srgbClr val="5F6368"/>
                </a:solidFill>
                <a:latin typeface="Arial"/>
                <a:ea typeface="Arial"/>
                <a:cs typeface="Arial"/>
              </a:rPr>
              <a:t>A Teams integration pilot brings Beacon into an everyday collaboration channel.</a:t>
            </a:r>
          </a:p>
        </p:txBody>
      </p:sp>
      <p:sp>
        <p:nvSpPr>
          <p:cNvPr id="5" name="column-stat-0">
            <a:extLst>
              <a:ext uri="{FF2B5EF4-FFF2-40B4-BE49-F238E27FC236}">
                <a16:creationId xmlns:a16="http://schemas.microsoft.com/office/drawing/2014/main" id="{E701B257-9730-4866-B08E-52DCE48A7D3F}"/>
              </a:ext>
            </a:extLst>
          </p:cNvPr>
          <p:cNvSpPr>
            <a:spLocks noGrp="1"/>
          </p:cNvSpPr>
          <p:nvPr/>
        </p:nvSpPr>
        <p:spPr>
          <a:xfrm>
            <a:off x="647700" y="5095875"/>
            <a:ext cx="304800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pPr algn="l">
              <a:defRPr sz="1800" b="1" i="0">
                <a:solidFill>
                  <a:srgbClr val="3D8DFF"/>
                </a:solidFill>
                <a:latin typeface="Arial"/>
                <a:ea typeface="Arial"/>
                <a:cs typeface="Arial"/>
              </a:defRPr>
            </a:pPr>
            <a:r>
              <a:rPr sz="1800" b="1" i="0">
                <a:solidFill>
                  <a:srgbClr val="3D8DFF"/>
                </a:solidFill>
                <a:latin typeface="Arial"/>
                <a:ea typeface="Arial"/>
                <a:cs typeface="Arial"/>
              </a:rPr>
              <a:t>High request</a:t>
            </a:r>
          </a:p>
        </p:txBody>
      </p:sp>
      <p:sp>
        <p:nvSpPr>
          <p:cNvPr id="6" name="panel-1">
            <a:extLst>
              <a:ext uri="{FF2B5EF4-FFF2-40B4-BE49-F238E27FC236}">
                <a16:creationId xmlns:a16="http://schemas.microsoft.com/office/drawing/2014/main" id="{FC48D90D-236A-452E-A90A-10D2015F3767}"/>
              </a:ext>
            </a:extLst>
          </p:cNvPr>
          <p:cNvSpPr>
            <a:spLocks noGrp="1"/>
          </p:cNvSpPr>
          <p:nvPr/>
        </p:nvSpPr>
        <p:spPr>
          <a:xfrm>
            <a:off x="4305300" y="2000250"/>
            <a:ext cx="3571875" cy="3714750"/>
          </a:xfrm>
          <a:prstGeom prst="roundRect">
            <a:avLst>
              <a:gd name="adj" fmla="val 3200"/>
            </a:avLst>
          </a:prstGeom>
          <a:solidFill>
            <a:srgbClr val="EDEDED"/>
          </a:solidFill>
          <a:ln w="0">
            <a:noFill/>
            <a:prstDash val="solid"/>
          </a:ln>
        </p:spPr>
        <p:txBody>
          <a:bodyPr/>
          <a:lstStyle/>
          <a:p>
            <a:endParaRPr lang="en-CA"/>
          </a:p>
        </p:txBody>
      </p:sp>
      <p:sp>
        <p:nvSpPr>
          <p:cNvPr id="7" name="column-title-1">
            <a:extLst>
              <a:ext uri="{FF2B5EF4-FFF2-40B4-BE49-F238E27FC236}">
                <a16:creationId xmlns:a16="http://schemas.microsoft.com/office/drawing/2014/main" id="{A4CF5492-C8AF-44FD-A9D3-76BE410D1869}"/>
              </a:ext>
            </a:extLst>
          </p:cNvPr>
          <p:cNvSpPr>
            <a:spLocks noGrp="1"/>
          </p:cNvSpPr>
          <p:nvPr/>
        </p:nvSpPr>
        <p:spPr>
          <a:xfrm>
            <a:off x="4552950" y="2305050"/>
            <a:ext cx="3048000" cy="666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pPr algn="l">
              <a:defRPr sz="1950" b="1" i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r>
              <a:rPr sz="1950" b="1" i="0">
                <a:solidFill>
                  <a:srgbClr val="000000"/>
                </a:solidFill>
                <a:latin typeface="Arial"/>
                <a:ea typeface="Arial"/>
                <a:cs typeface="Arial"/>
              </a:rPr>
              <a:t>See content gaps</a:t>
            </a:r>
          </a:p>
        </p:txBody>
      </p:sp>
      <p:sp>
        <p:nvSpPr>
          <p:cNvPr id="8" name="column-body-1">
            <a:extLst>
              <a:ext uri="{FF2B5EF4-FFF2-40B4-BE49-F238E27FC236}">
                <a16:creationId xmlns:a16="http://schemas.microsoft.com/office/drawing/2014/main" id="{CA7B5678-C35F-4B8B-8954-119B08AAEEF0}"/>
              </a:ext>
            </a:extLst>
          </p:cNvPr>
          <p:cNvSpPr>
            <a:spLocks noGrp="1"/>
          </p:cNvSpPr>
          <p:nvPr/>
        </p:nvSpPr>
        <p:spPr>
          <a:xfrm>
            <a:off x="4552950" y="3143250"/>
            <a:ext cx="3048000" cy="1714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pPr algn="l">
              <a:defRPr sz="1350" b="0" i="0">
                <a:solidFill>
                  <a:srgbClr val="5F6368"/>
                </a:solidFill>
                <a:latin typeface="Arial"/>
                <a:ea typeface="Arial"/>
                <a:cs typeface="Arial"/>
              </a:defRPr>
            </a:pPr>
            <a:r>
              <a:rPr sz="1350" b="0" i="0">
                <a:solidFill>
                  <a:srgbClr val="5F6368"/>
                </a:solidFill>
                <a:latin typeface="Arial"/>
                <a:ea typeface="Arial"/>
                <a:cs typeface="Arial"/>
              </a:rPr>
              <a:t>Search analytics helps administrators improve weak or missing knowledge.</a:t>
            </a:r>
          </a:p>
        </p:txBody>
      </p:sp>
      <p:sp>
        <p:nvSpPr>
          <p:cNvPr id="9" name="column-stat-1">
            <a:extLst>
              <a:ext uri="{FF2B5EF4-FFF2-40B4-BE49-F238E27FC236}">
                <a16:creationId xmlns:a16="http://schemas.microsoft.com/office/drawing/2014/main" id="{EA307014-F754-4402-B95C-2DC0BD3C48EA}"/>
              </a:ext>
            </a:extLst>
          </p:cNvPr>
          <p:cNvSpPr>
            <a:spLocks noGrp="1"/>
          </p:cNvSpPr>
          <p:nvPr/>
        </p:nvSpPr>
        <p:spPr>
          <a:xfrm>
            <a:off x="4552950" y="5095875"/>
            <a:ext cx="304800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pPr algn="l">
              <a:defRPr sz="1800" b="1" i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r>
              <a:rPr sz="1800" b="1" i="0">
                <a:solidFill>
                  <a:srgbClr val="000000"/>
                </a:solidFill>
                <a:latin typeface="Arial"/>
                <a:ea typeface="Arial"/>
                <a:cs typeface="Arial"/>
              </a:rPr>
              <a:t>Q2 beta</a:t>
            </a:r>
          </a:p>
        </p:txBody>
      </p:sp>
      <p:sp>
        <p:nvSpPr>
          <p:cNvPr id="10" name="panel-2">
            <a:extLst>
              <a:ext uri="{FF2B5EF4-FFF2-40B4-BE49-F238E27FC236}">
                <a16:creationId xmlns:a16="http://schemas.microsoft.com/office/drawing/2014/main" id="{C45EF6B1-8763-4BC1-ADB7-7A389BD071BA}"/>
              </a:ext>
            </a:extLst>
          </p:cNvPr>
          <p:cNvSpPr>
            <a:spLocks noGrp="1"/>
          </p:cNvSpPr>
          <p:nvPr/>
        </p:nvSpPr>
        <p:spPr>
          <a:xfrm>
            <a:off x="8210550" y="2000250"/>
            <a:ext cx="3571875" cy="3714750"/>
          </a:xfrm>
          <a:prstGeom prst="roundRect">
            <a:avLst>
              <a:gd name="adj" fmla="val 3200"/>
            </a:avLst>
          </a:prstGeom>
          <a:solidFill>
            <a:srgbClr val="EDEDED"/>
          </a:solidFill>
          <a:ln w="0">
            <a:noFill/>
            <a:prstDash val="solid"/>
          </a:ln>
        </p:spPr>
        <p:txBody>
          <a:bodyPr/>
          <a:lstStyle/>
          <a:p>
            <a:endParaRPr lang="en-CA"/>
          </a:p>
        </p:txBody>
      </p:sp>
      <p:sp>
        <p:nvSpPr>
          <p:cNvPr id="11" name="column-title-2">
            <a:extLst>
              <a:ext uri="{FF2B5EF4-FFF2-40B4-BE49-F238E27FC236}">
                <a16:creationId xmlns:a16="http://schemas.microsoft.com/office/drawing/2014/main" id="{138910B5-7CDE-4FA6-BD15-6B8AEA19AC4B}"/>
              </a:ext>
            </a:extLst>
          </p:cNvPr>
          <p:cNvSpPr>
            <a:spLocks noGrp="1"/>
          </p:cNvSpPr>
          <p:nvPr/>
        </p:nvSpPr>
        <p:spPr>
          <a:xfrm>
            <a:off x="8458200" y="2305050"/>
            <a:ext cx="3048000" cy="666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pPr algn="l">
              <a:defRPr sz="1950" b="1" i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r>
              <a:rPr sz="1950" b="1" i="0">
                <a:solidFill>
                  <a:srgbClr val="000000"/>
                </a:solidFill>
                <a:latin typeface="Arial"/>
                <a:ea typeface="Arial"/>
                <a:cs typeface="Arial"/>
              </a:rPr>
              <a:t>Curate trusted answers</a:t>
            </a:r>
          </a:p>
        </p:txBody>
      </p:sp>
      <p:sp>
        <p:nvSpPr>
          <p:cNvPr id="12" name="column-body-2">
            <a:extLst>
              <a:ext uri="{FF2B5EF4-FFF2-40B4-BE49-F238E27FC236}">
                <a16:creationId xmlns:a16="http://schemas.microsoft.com/office/drawing/2014/main" id="{A4FFBFFE-5C24-431D-AEF5-8282E05BBFA4}"/>
              </a:ext>
            </a:extLst>
          </p:cNvPr>
          <p:cNvSpPr>
            <a:spLocks noGrp="1"/>
          </p:cNvSpPr>
          <p:nvPr/>
        </p:nvSpPr>
        <p:spPr>
          <a:xfrm>
            <a:off x="8458200" y="3143250"/>
            <a:ext cx="3048000" cy="1714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pPr algn="l">
              <a:defRPr sz="1350" b="0" i="0">
                <a:solidFill>
                  <a:srgbClr val="5F6368"/>
                </a:solidFill>
                <a:latin typeface="Arial"/>
                <a:ea typeface="Arial"/>
                <a:cs typeface="Arial"/>
              </a:defRPr>
            </a:pPr>
            <a:r>
              <a:rPr sz="1350" b="0" i="0">
                <a:solidFill>
                  <a:srgbClr val="5F6368"/>
                </a:solidFill>
                <a:latin typeface="Arial"/>
                <a:ea typeface="Arial"/>
                <a:cs typeface="Arial"/>
              </a:rPr>
              <a:t>Pinned answers let owners highlight reliable guidance without changing permissions.</a:t>
            </a:r>
          </a:p>
        </p:txBody>
      </p:sp>
      <p:sp>
        <p:nvSpPr>
          <p:cNvPr id="13" name="column-stat-2">
            <a:extLst>
              <a:ext uri="{FF2B5EF4-FFF2-40B4-BE49-F238E27FC236}">
                <a16:creationId xmlns:a16="http://schemas.microsoft.com/office/drawing/2014/main" id="{80549883-2C27-420D-9157-EA0BDC884D0C}"/>
              </a:ext>
            </a:extLst>
          </p:cNvPr>
          <p:cNvSpPr>
            <a:spLocks noGrp="1"/>
          </p:cNvSpPr>
          <p:nvPr/>
        </p:nvSpPr>
        <p:spPr>
          <a:xfrm>
            <a:off x="8458200" y="5095875"/>
            <a:ext cx="304800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pPr algn="l">
              <a:defRPr sz="1800" b="1" i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r>
              <a:rPr sz="1800" b="1" i="0">
                <a:solidFill>
                  <a:srgbClr val="000000"/>
                </a:solidFill>
                <a:latin typeface="Arial"/>
                <a:ea typeface="Arial"/>
                <a:cs typeface="Arial"/>
              </a:rPr>
              <a:t>Q3 plan</a:t>
            </a:r>
          </a:p>
        </p:txBody>
      </p:sp>
      <p:sp>
        <p:nvSpPr>
          <p:cNvPr id="14" name="footer-meta-4">
            <a:extLst>
              <a:ext uri="{FF2B5EF4-FFF2-40B4-BE49-F238E27FC236}">
                <a16:creationId xmlns:a16="http://schemas.microsoft.com/office/drawing/2014/main" id="{F724DDE8-9EC1-4DD6-93F0-3B06BEA73D2E}"/>
              </a:ext>
            </a:extLst>
          </p:cNvPr>
          <p:cNvSpPr>
            <a:spLocks noGrp="1"/>
          </p:cNvSpPr>
          <p:nvPr/>
        </p:nvSpPr>
        <p:spPr>
          <a:xfrm>
            <a:off x="400050" y="6315075"/>
            <a:ext cx="97155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b">
            <a:normAutofit/>
          </a:bodyPr>
          <a:lstStyle/>
          <a:p>
            <a:pPr algn="l">
              <a:defRPr sz="1050" b="0" i="0">
                <a:solidFill>
                  <a:srgbClr val="5F6368"/>
                </a:solidFill>
                <a:latin typeface="Arial"/>
                <a:ea typeface="Arial"/>
                <a:cs typeface="Arial"/>
              </a:defRPr>
            </a:pPr>
            <a:r>
              <a:rPr sz="1050" b="0" i="0">
                <a:solidFill>
                  <a:srgbClr val="5F6368"/>
                </a:solidFill>
                <a:latin typeface="Arial"/>
                <a:ea typeface="Arial"/>
                <a:cs typeface="Arial"/>
              </a:rPr>
              <a:t>Elena Rossi, VP Product  |  2026-03-12  |  Approved  |  Beacon</a:t>
            </a:r>
          </a:p>
        </p:txBody>
      </p:sp>
      <p:sp>
        <p:nvSpPr>
          <p:cNvPr id="15" name="footer-page-4">
            <a:extLst>
              <a:ext uri="{FF2B5EF4-FFF2-40B4-BE49-F238E27FC236}">
                <a16:creationId xmlns:a16="http://schemas.microsoft.com/office/drawing/2014/main" id="{D9E52748-BBE8-4D7C-A31E-5DD5307AAA1E}"/>
              </a:ext>
            </a:extLst>
          </p:cNvPr>
          <p:cNvSpPr>
            <a:spLocks noGrp="1"/>
          </p:cNvSpPr>
          <p:nvPr/>
        </p:nvSpPr>
        <p:spPr>
          <a:xfrm>
            <a:off x="11239500" y="6286500"/>
            <a:ext cx="51435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b">
            <a:normAutofit/>
          </a:bodyPr>
          <a:lstStyle/>
          <a:p>
            <a:pPr algn="r">
              <a:defRPr sz="1050" b="0" i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r>
              <a:rPr sz="1050" b="0" i="0">
                <a:solidFill>
                  <a:srgbClr val="000000"/>
                </a:solidFill>
                <a:latin typeface="Arial"/>
                <a:ea typeface="Arial"/>
                <a:cs typeface="Arial"/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5048295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-title">
            <a:extLst>
              <a:ext uri="{FF2B5EF4-FFF2-40B4-BE49-F238E27FC236}">
                <a16:creationId xmlns:a16="http://schemas.microsoft.com/office/drawing/2014/main" id="{FC6F87F8-E8FF-403D-ABB9-7CD938B0C553}"/>
              </a:ext>
            </a:extLst>
          </p:cNvPr>
          <p:cNvSpPr>
            <a:spLocks noGrp="1"/>
          </p:cNvSpPr>
          <p:nvPr/>
        </p:nvSpPr>
        <p:spPr>
          <a:xfrm>
            <a:off x="400050" y="323850"/>
            <a:ext cx="11372850" cy="8191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pPr algn="l">
              <a:defRPr sz="3000" b="1" i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r>
              <a:rPr sz="3000" b="1" i="0">
                <a:solidFill>
                  <a:srgbClr val="000000"/>
                </a:solidFill>
                <a:latin typeface="Arial"/>
                <a:ea typeface="Arial"/>
                <a:cs typeface="Arial"/>
              </a:rPr>
              <a:t>Launch and product work share one simple promise</a:t>
            </a:r>
          </a:p>
        </p:txBody>
      </p:sp>
      <p:sp>
        <p:nvSpPr>
          <p:cNvPr id="2" name="close-lead">
            <a:extLst>
              <a:ext uri="{FF2B5EF4-FFF2-40B4-BE49-F238E27FC236}">
                <a16:creationId xmlns:a16="http://schemas.microsoft.com/office/drawing/2014/main" id="{F7EAA3FF-4F1D-43B6-A4DE-A54B5FECD8E3}"/>
              </a:ext>
            </a:extLst>
          </p:cNvPr>
          <p:cNvSpPr>
            <a:spLocks noGrp="1"/>
          </p:cNvSpPr>
          <p:nvPr/>
        </p:nvSpPr>
        <p:spPr>
          <a:xfrm>
            <a:off x="400050" y="1447800"/>
            <a:ext cx="11049000" cy="666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pPr algn="l">
              <a:defRPr sz="2100" b="0" i="0">
                <a:solidFill>
                  <a:srgbClr val="5F6368"/>
                </a:solidFill>
                <a:latin typeface="Arial"/>
                <a:ea typeface="Arial"/>
                <a:cs typeface="Arial"/>
              </a:defRPr>
            </a:pPr>
            <a:r>
              <a:rPr sz="2100" b="0" i="0">
                <a:solidFill>
                  <a:srgbClr val="5F6368"/>
                </a:solidFill>
                <a:latin typeface="Arial"/>
                <a:ea typeface="Arial"/>
                <a:cs typeface="Arial"/>
              </a:rPr>
              <a:t>Beacon helps employees find the right document, understand it, and open the source.</a:t>
            </a:r>
          </a:p>
        </p:txBody>
      </p:sp>
      <p:sp>
        <p:nvSpPr>
          <p:cNvPr id="3" name="close-title-0">
            <a:extLst>
              <a:ext uri="{FF2B5EF4-FFF2-40B4-BE49-F238E27FC236}">
                <a16:creationId xmlns:a16="http://schemas.microsoft.com/office/drawing/2014/main" id="{03226A6A-349C-4C26-92F4-5145285E07FD}"/>
              </a:ext>
            </a:extLst>
          </p:cNvPr>
          <p:cNvSpPr>
            <a:spLocks noGrp="1"/>
          </p:cNvSpPr>
          <p:nvPr/>
        </p:nvSpPr>
        <p:spPr>
          <a:xfrm>
            <a:off x="400050" y="2714625"/>
            <a:ext cx="3238500" cy="4286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pPr algn="l">
              <a:defRPr sz="1800" b="1" i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r>
              <a:rPr sz="1800" b="1" i="0">
                <a:solidFill>
                  <a:srgbClr val="000000"/>
                </a:solidFill>
                <a:latin typeface="Arial"/>
                <a:ea typeface="Arial"/>
                <a:cs typeface="Arial"/>
              </a:rPr>
              <a:t>Product</a:t>
            </a:r>
          </a:p>
        </p:txBody>
      </p:sp>
      <p:sp>
        <p:nvSpPr>
          <p:cNvPr id="4" name="close-body-0">
            <a:extLst>
              <a:ext uri="{FF2B5EF4-FFF2-40B4-BE49-F238E27FC236}">
                <a16:creationId xmlns:a16="http://schemas.microsoft.com/office/drawing/2014/main" id="{0AD19145-8439-4DC2-A0AD-FBBC9333F085}"/>
              </a:ext>
            </a:extLst>
          </p:cNvPr>
          <p:cNvSpPr>
            <a:spLocks noGrp="1"/>
          </p:cNvSpPr>
          <p:nvPr/>
        </p:nvSpPr>
        <p:spPr>
          <a:xfrm>
            <a:off x="400050" y="3286125"/>
            <a:ext cx="3238500" cy="1714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pPr algn="l">
              <a:defRPr sz="1425" b="0" i="0">
                <a:solidFill>
                  <a:srgbClr val="5F6368"/>
                </a:solidFill>
                <a:latin typeface="Arial"/>
                <a:ea typeface="Arial"/>
                <a:cs typeface="Arial"/>
              </a:defRPr>
            </a:pPr>
            <a:r>
              <a:rPr sz="1425" b="0" i="0">
                <a:solidFill>
                  <a:srgbClr val="5F6368"/>
                </a:solidFill>
                <a:latin typeface="Arial"/>
                <a:ea typeface="Arial"/>
                <a:cs typeface="Arial"/>
              </a:rPr>
              <a:t>Elena Rossi owns roadmap delivery and proof that permission-aware search works.</a:t>
            </a:r>
          </a:p>
        </p:txBody>
      </p:sp>
      <p:sp>
        <p:nvSpPr>
          <p:cNvPr id="5" name="close-title-1">
            <a:extLst>
              <a:ext uri="{FF2B5EF4-FFF2-40B4-BE49-F238E27FC236}">
                <a16:creationId xmlns:a16="http://schemas.microsoft.com/office/drawing/2014/main" id="{750A291D-3C5F-412D-A547-D50940B61D66}"/>
              </a:ext>
            </a:extLst>
          </p:cNvPr>
          <p:cNvSpPr>
            <a:spLocks noGrp="1"/>
          </p:cNvSpPr>
          <p:nvPr/>
        </p:nvSpPr>
        <p:spPr>
          <a:xfrm>
            <a:off x="4305300" y="2714625"/>
            <a:ext cx="3238500" cy="4286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pPr algn="l">
              <a:defRPr sz="1800" b="1" i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r>
              <a:rPr sz="1800" b="1" i="0">
                <a:solidFill>
                  <a:srgbClr val="000000"/>
                </a:solidFill>
                <a:latin typeface="Arial"/>
                <a:ea typeface="Arial"/>
                <a:cs typeface="Arial"/>
              </a:rPr>
              <a:t>Launch</a:t>
            </a:r>
          </a:p>
        </p:txBody>
      </p:sp>
      <p:sp>
        <p:nvSpPr>
          <p:cNvPr id="6" name="close-body-1">
            <a:extLst>
              <a:ext uri="{FF2B5EF4-FFF2-40B4-BE49-F238E27FC236}">
                <a16:creationId xmlns:a16="http://schemas.microsoft.com/office/drawing/2014/main" id="{1124D897-3F66-4415-8D56-538CB90EA713}"/>
              </a:ext>
            </a:extLst>
          </p:cNvPr>
          <p:cNvSpPr>
            <a:spLocks noGrp="1"/>
          </p:cNvSpPr>
          <p:nvPr/>
        </p:nvSpPr>
        <p:spPr>
          <a:xfrm>
            <a:off x="4305300" y="3286125"/>
            <a:ext cx="3238500" cy="1714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pPr algn="l">
              <a:defRPr sz="1425" b="0" i="0">
                <a:solidFill>
                  <a:srgbClr val="5F6368"/>
                </a:solidFill>
                <a:latin typeface="Arial"/>
                <a:ea typeface="Arial"/>
                <a:cs typeface="Arial"/>
              </a:defRPr>
            </a:pPr>
            <a:r>
              <a:rPr sz="1425" b="0" i="0">
                <a:solidFill>
                  <a:srgbClr val="5F6368"/>
                </a:solidFill>
                <a:latin typeface="Arial"/>
                <a:ea typeface="Arial"/>
                <a:cs typeface="Arial"/>
              </a:rPr>
              <a:t>Priya Shah owns the June 16 launch sequence, messages, and campaign execution.</a:t>
            </a:r>
          </a:p>
        </p:txBody>
      </p:sp>
      <p:sp>
        <p:nvSpPr>
          <p:cNvPr id="7" name="close-title-2">
            <a:extLst>
              <a:ext uri="{FF2B5EF4-FFF2-40B4-BE49-F238E27FC236}">
                <a16:creationId xmlns:a16="http://schemas.microsoft.com/office/drawing/2014/main" id="{DB7BA275-91DA-4D25-868C-0E17CD63C812}"/>
              </a:ext>
            </a:extLst>
          </p:cNvPr>
          <p:cNvSpPr>
            <a:spLocks noGrp="1"/>
          </p:cNvSpPr>
          <p:nvPr/>
        </p:nvSpPr>
        <p:spPr>
          <a:xfrm>
            <a:off x="8210550" y="2714625"/>
            <a:ext cx="3238500" cy="4286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pPr algn="l">
              <a:defRPr sz="1800" b="1" i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r>
              <a:rPr sz="1800" b="1" i="0">
                <a:solidFill>
                  <a:srgbClr val="000000"/>
                </a:solidFill>
                <a:latin typeface="Arial"/>
                <a:ea typeface="Arial"/>
                <a:cs typeface="Arial"/>
              </a:rPr>
              <a:t>Internal proof</a:t>
            </a:r>
          </a:p>
        </p:txBody>
      </p:sp>
      <p:sp>
        <p:nvSpPr>
          <p:cNvPr id="8" name="close-body-2">
            <a:extLst>
              <a:ext uri="{FF2B5EF4-FFF2-40B4-BE49-F238E27FC236}">
                <a16:creationId xmlns:a16="http://schemas.microsoft.com/office/drawing/2014/main" id="{A8FA9C44-BDF7-449B-A541-89BE04A4337F}"/>
              </a:ext>
            </a:extLst>
          </p:cNvPr>
          <p:cNvSpPr>
            <a:spLocks noGrp="1"/>
          </p:cNvSpPr>
          <p:nvPr/>
        </p:nvSpPr>
        <p:spPr>
          <a:xfrm>
            <a:off x="8210550" y="3286125"/>
            <a:ext cx="3238500" cy="1714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t">
            <a:normAutofit/>
          </a:bodyPr>
          <a:lstStyle/>
          <a:p>
            <a:pPr algn="l">
              <a:defRPr sz="1425" b="0" i="0">
                <a:solidFill>
                  <a:srgbClr val="5F6368"/>
                </a:solidFill>
                <a:latin typeface="Arial"/>
                <a:ea typeface="Arial"/>
                <a:cs typeface="Arial"/>
              </a:defRPr>
            </a:pPr>
            <a:r>
              <a:rPr sz="1425" b="0" i="0">
                <a:solidFill>
                  <a:srgbClr val="5F6368"/>
                </a:solidFill>
                <a:latin typeface="Arial"/>
                <a:ea typeface="Arial"/>
                <a:cs typeface="Arial"/>
              </a:rPr>
              <a:t>Sarah Kim tests Beacon against employee SOPs before broader company use.</a:t>
            </a:r>
          </a:p>
        </p:txBody>
      </p:sp>
      <p:cxnSp>
        <p:nvCxnSpPr>
          <p:cNvPr id="20" name="closing-rule"/>
          <p:cNvCxnSpPr/>
          <p:nvPr/>
        </p:nvCxnSpPr>
        <p:spPr>
          <a:xfrm>
            <a:off x="400050" y="5524500"/>
            <a:ext cx="2190750" cy="0"/>
          </a:xfrm>
          <a:prstGeom prst="straightConnector1">
            <a:avLst/>
          </a:prstGeom>
          <a:ln w="57150">
            <a:solidFill>
              <a:srgbClr val="3D8DFF"/>
            </a:solidFill>
            <a:prstDash val="solid"/>
          </a:ln>
        </p:spPr>
      </p:cxnSp>
      <p:sp>
        <p:nvSpPr>
          <p:cNvPr id="10" name="footer-meta-5">
            <a:extLst>
              <a:ext uri="{FF2B5EF4-FFF2-40B4-BE49-F238E27FC236}">
                <a16:creationId xmlns:a16="http://schemas.microsoft.com/office/drawing/2014/main" id="{649F6268-563B-4EFD-B8A2-D28886137675}"/>
              </a:ext>
            </a:extLst>
          </p:cNvPr>
          <p:cNvSpPr>
            <a:spLocks noGrp="1"/>
          </p:cNvSpPr>
          <p:nvPr/>
        </p:nvSpPr>
        <p:spPr>
          <a:xfrm>
            <a:off x="400050" y="6315075"/>
            <a:ext cx="97155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b">
            <a:normAutofit/>
          </a:bodyPr>
          <a:lstStyle/>
          <a:p>
            <a:pPr algn="l">
              <a:defRPr sz="1050" b="0" i="0">
                <a:solidFill>
                  <a:srgbClr val="5F6368"/>
                </a:solidFill>
                <a:latin typeface="Arial"/>
                <a:ea typeface="Arial"/>
                <a:cs typeface="Arial"/>
              </a:defRPr>
            </a:pPr>
            <a:r>
              <a:rPr sz="1050" b="0" i="0">
                <a:solidFill>
                  <a:srgbClr val="5F6368"/>
                </a:solidFill>
                <a:latin typeface="Arial"/>
                <a:ea typeface="Arial"/>
                <a:cs typeface="Arial"/>
              </a:rPr>
              <a:t>Elena Rossi, VP Product  |  2026-03-12  |  Approved  |  Beacon</a:t>
            </a:r>
          </a:p>
        </p:txBody>
      </p:sp>
      <p:sp>
        <p:nvSpPr>
          <p:cNvPr id="11" name="footer-page-5">
            <a:extLst>
              <a:ext uri="{FF2B5EF4-FFF2-40B4-BE49-F238E27FC236}">
                <a16:creationId xmlns:a16="http://schemas.microsoft.com/office/drawing/2014/main" id="{6AEA6D5A-FDC5-4D91-A841-6AC104E6F1A1}"/>
              </a:ext>
            </a:extLst>
          </p:cNvPr>
          <p:cNvSpPr>
            <a:spLocks noGrp="1"/>
          </p:cNvSpPr>
          <p:nvPr/>
        </p:nvSpPr>
        <p:spPr>
          <a:xfrm>
            <a:off x="11239500" y="6286500"/>
            <a:ext cx="51435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0" tIns="0" rIns="0" bIns="0" anchor="b">
            <a:normAutofit/>
          </a:bodyPr>
          <a:lstStyle/>
          <a:p>
            <a:pPr algn="r">
              <a:defRPr sz="1050" b="0" i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r>
              <a:rPr sz="1050" b="0" i="0">
                <a:solidFill>
                  <a:srgbClr val="000000"/>
                </a:solidFill>
                <a:latin typeface="Arial"/>
                <a:ea typeface="Arial"/>
                <a:cs typeface="Arial"/>
              </a:rPr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1201400419"/>
      </p:ext>
    </p:extLst>
  </p:cSld>
  <p:clrMapOvr>
    <a:masterClrMapping/>
  </p:clrMapOvr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3238C52ED960247B3A2824D8BC4D643" ma:contentTypeVersion="6" ma:contentTypeDescription="Create a new document." ma:contentTypeScope="" ma:versionID="4dae836a4eabfe511c6de03580127b13">
  <xsd:schema xmlns:xsd="http://www.w3.org/2001/XMLSchema" xmlns:xs="http://www.w3.org/2001/XMLSchema" xmlns:p="http://schemas.microsoft.com/office/2006/metadata/properties" xmlns:ns2="21b1b137-97de-42cf-a5fb-314c468c8af0" targetNamespace="http://schemas.microsoft.com/office/2006/metadata/properties" ma:root="true" ma:fieldsID="3960c2f2ad210ecb4f2ee006cd771d5b" ns2:_="">
    <xsd:import namespace="21b1b137-97de-42cf-a5fb-314c468c8af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1b1b137-97de-42cf-a5fb-314c468c8af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466EBA84-5B6C-46BB-8A04-3DEC364F1F20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8B7E0E32-4A51-4DC3-996E-2E18CA0CE1CA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D281755A-BFE4-4A02-A5ED-F0EB9E61953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1b1b137-97de-42cf-a5fb-314c468c8af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526</Words>
  <Application>Microsoft Office PowerPoint</Application>
  <DocSecurity>0</DocSecurity>
  <PresentationFormat>Widescreen</PresentationFormat>
  <Paragraphs>82</Paragraphs>
  <Slides>5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8" baseType="lpstr">
      <vt:lpstr>Arial</vt:lpstr>
      <vt:lpstr>Calibri</vt:lpstr>
      <vt:lpstr>ChatGPT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</dc:title>
  <dc:creator>Walnut Exporter</dc:creator>
  <cp:lastModifiedBy>Tomas Milo</cp:lastModifiedBy>
  <cp:revision>1</cp:revision>
  <dcterms:created xsi:type="dcterms:W3CDTF">2026-08-28T15:29:31Z</dcterms:created>
  <dcterms:modified xsi:type="dcterms:W3CDTF">2026-08-28T18:23:32Z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0x010100D3238C52ED960247B3A2824D8BC4D643</vt:lpwstr>
  </property>
</Properties>
</file>