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b55a503719034aa4" Type="http://schemas.openxmlformats.org/officeDocument/2006/relationships/extended-properties" Target="/docProps/app.xml"/><Relationship Id="R7ad123186c2e454d" Type="http://schemas.openxmlformats.org/officeDocument/2006/relationships/officeDocument" Target="/ppt/presentation.xml"/><Relationship Id="rId1" Type="http://schemas.openxmlformats.org/officeDocument/2006/relationships/custom-properties" Target="docProps/custom.xml"/><Relationship Id="R2ddc40f535994757" Type="http://schemas.openxmlformats.org/package/2006/relationships/metadata/core-properties" Target="/docProps/core.xml"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af9e868123346e2"/>
  </p:sldMasterIdLst>
  <p:notesMasterIdLst>
    <p:notesMasterId xmlns:r="http://schemas.openxmlformats.org/officeDocument/2006/relationships" r:id="R5a067e4be922411f"/>
  </p:notesMasterIdLst>
  <p:sldIdLst>
    <p:sldId xmlns:r="http://schemas.openxmlformats.org/officeDocument/2006/relationships" id="256" r:id="R080ab9fe41d14314"/>
    <p:sldId xmlns:r="http://schemas.openxmlformats.org/officeDocument/2006/relationships" id="257" r:id="R57e30805b8c64e51"/>
    <p:sldId xmlns:r="http://schemas.openxmlformats.org/officeDocument/2006/relationships" id="258" r:id="Rd1349ceaa9864a24"/>
    <p:sldId xmlns:r="http://schemas.openxmlformats.org/officeDocument/2006/relationships" id="259" r:id="R13cfdc39ccab41c4"/>
    <p:sldId xmlns:r="http://schemas.openxmlformats.org/officeDocument/2006/relationships" id="260" r:id="R4bf6c61f467349a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<?xml version="1.0" encoding="UTF-8" standalone="yes"?>
<Relationships xmlns="http://schemas.openxmlformats.org/package/2006/relationships"><Relationship Id="R5a067e4be922411f" Type="http://schemas.openxmlformats.org/officeDocument/2006/relationships/notesMaster" Target="/ppt/notesMasters/notesMaster1.xml"/><Relationship Id="R080ab9fe41d14314" Type="http://schemas.openxmlformats.org/officeDocument/2006/relationships/slide" Target="/ppt/slides/slide1.xml"/><Relationship Id="Rd1349ceaa9864a24" Type="http://schemas.openxmlformats.org/officeDocument/2006/relationships/slide" Target="/ppt/slides/slide3.xml"/><Relationship Id="R5345e249f1c147b1" Type="http://schemas.openxmlformats.org/officeDocument/2006/relationships/presProps" Target="/ppt/presProps.xml"/><Relationship Id="R13cfdc39ccab41c4" Type="http://schemas.openxmlformats.org/officeDocument/2006/relationships/slide" Target="/ppt/slides/slide4.xml"/><Relationship Id="rId3" Type="http://schemas.openxmlformats.org/officeDocument/2006/relationships/customXml" Target="../customXml/item3.xml"/><Relationship Id="Rc753af7aa6a141ad" Type="http://schemas.openxmlformats.org/officeDocument/2006/relationships/theme" Target="/ppt/theme/theme1.xml"/><Relationship Id="R681617eade69485a" Type="http://schemas.openxmlformats.org/officeDocument/2006/relationships/tableStyles" Target="/ppt/tableStyles.xml"/><Relationship Id="R4bf6c61f467349a8" Type="http://schemas.openxmlformats.org/officeDocument/2006/relationships/slide" Target="/ppt/slides/slide5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57e30805b8c64e51" Type="http://schemas.openxmlformats.org/officeDocument/2006/relationships/slide" Target="/ppt/slides/slide2.xml"/><Relationship Id="R4af9e868123346e2" Type="http://schemas.openxmlformats.org/officeDocument/2006/relationships/slideMaster" Target="/ppt/slideMasters/slideMaster1.xml"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4633a7a00344af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8c39eeb95484df5" /><Relationship Type="http://schemas.openxmlformats.org/officeDocument/2006/relationships/notesMaster" Target="/ppt/notesMasters/notesMaster1.xml" Id="R8dde2b29365c4eb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c67e5f2fb6c497e" /><Relationship Type="http://schemas.openxmlformats.org/officeDocument/2006/relationships/notesMaster" Target="/ppt/notesMasters/notesMaster1.xml" Id="Rdd0aad0d831041b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c3a88ab04d0433c" /><Relationship Type="http://schemas.openxmlformats.org/officeDocument/2006/relationships/notesMaster" Target="/ppt/notesMasters/notesMaster1.xml" Id="R286aa9583415470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0acd710c1034932" /><Relationship Type="http://schemas.openxmlformats.org/officeDocument/2006/relationships/notesMaster" Target="/ppt/notesMasters/notesMaster1.xml" Id="R0a61635ec4b34e3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8c8021187de4017" /><Relationship Type="http://schemas.openxmlformats.org/officeDocument/2006/relationships/notesMaster" Target="/ppt/notesMasters/notesMaster1.xml" Id="Rb4a276dc338b4f1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Aurora Product Overview.docx</a:t>
            </a:r>
          </a:p>
          <a:p xmlns:a="http://schemas.openxmlformats.org/drawingml/2006/main">
            <a:r>
              <a:t>- Project Sunrise Notes.docx</a:t>
            </a:r>
          </a:p>
          <a:p xmlns:a="http://schemas.openxmlformats.org/drawingml/2006/main">
            <a:r>
              <a:t>- Aurora Development Costs.xlsx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Aurora Product Overview.docx</a:t>
            </a:r>
          </a:p>
          <a:p xmlns:a="http://schemas.openxmlformats.org/drawingml/2006/main">
            <a:r>
              <a:t>- Project Sunrise Notes.docx</a:t>
            </a:r>
          </a:p>
          <a:p xmlns:a="http://schemas.openxmlformats.org/drawingml/2006/main">
            <a:r>
              <a:t>- Aurora Development Costs.xlsx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Aurora Product Overview.docx</a:t>
            </a:r>
          </a:p>
          <a:p xmlns:a="http://schemas.openxmlformats.org/drawingml/2006/main">
            <a:r>
              <a:t>- Project Sunrise Notes.docx</a:t>
            </a:r>
          </a:p>
          <a:p xmlns:a="http://schemas.openxmlformats.org/drawingml/2006/main">
            <a:r>
              <a:t>- Aurora Development Costs.xlsx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Aurora Product Overview.docx</a:t>
            </a:r>
          </a:p>
          <a:p xmlns:a="http://schemas.openxmlformats.org/drawingml/2006/main">
            <a:r>
              <a:t>- Project Sunrise Notes.docx</a:t>
            </a:r>
          </a:p>
          <a:p xmlns:a="http://schemas.openxmlformats.org/drawingml/2006/main">
            <a:r>
              <a:t>- Aurora Development Costs.xlsx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All people, customers, products, events, and figures are fictional.</a:t>
            </a:r>
          </a:p>
          <a:p xmlns:a="http://schemas.openxmlformats.org/drawingml/2006/main">
            <a:r>
              <a:t>- Aurora Product Overview.docx</a:t>
            </a:r>
          </a:p>
          <a:p xmlns:a="http://schemas.openxmlformats.org/drawingml/2006/main">
            <a:r>
              <a:t>- Project Sunrise Notes.docx</a:t>
            </a:r>
          </a:p>
          <a:p xmlns:a="http://schemas.openxmlformats.org/drawingml/2006/main">
            <a:r>
              <a:t>- Aurora Development Costs.xlsx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a44ea793e6e4f4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65eb76cfb0147e5" /><Relationship Type="http://schemas.openxmlformats.org/officeDocument/2006/relationships/slideLayout" Target="/ppt/slideLayouts/slideLayout1.xml" Id="R5db50bb4371f44e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db50bb4371f44e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b4f751113d4cc0" /><Relationship Type="http://schemas.openxmlformats.org/officeDocument/2006/relationships/notesSlide" Target="/ppt/notesSlides/notesSlide1.xml" Id="Rc72b96a67dac498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e86a4616cb4037" /><Relationship Type="http://schemas.openxmlformats.org/officeDocument/2006/relationships/notesSlide" Target="/ppt/notesSlides/notesSlide2.xml" Id="R453e018ca68a469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dfce142615466e" /><Relationship Type="http://schemas.openxmlformats.org/officeDocument/2006/relationships/notesSlide" Target="/ppt/notesSlides/notesSlide3.xml" Id="R85013f2ed40f41e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7cef39d96643c1" /><Relationship Type="http://schemas.openxmlformats.org/officeDocument/2006/relationships/notesSlide" Target="/ppt/notesSlides/notesSlide4.xml" Id="R460ce33ddd0f481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4e6e01e543499f" /><Relationship Type="http://schemas.openxmlformats.org/officeDocument/2006/relationships/notesSlide" Target="/ppt/notesSlides/notesSlide5.xml" Id="Rdb31fbb0f6f9450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eyebrow">
            <a:extLst xmlns:a="http://schemas.openxmlformats.org/drawingml/2006/main">
              <a:ext uri="{FF2B5EF4-FFF2-40B4-BE49-F238E27FC236}">
                <a16:creationId xmlns:a16="http://schemas.microsoft.com/office/drawing/2014/main" id="{E85102B5-4A83-444D-8CB1-97569EBF9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1000"/>
            <a:ext cx="476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1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NORTHSTAR AI  |  2026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E1BFE09D-88D8-45F5-A164-4E5039CDD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525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4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Aurora Product Roadmap</a:t>
            </a:r>
          </a:p>
        </p:txBody>
      </p:sp>
      <p:sp>
        <p:nvSpPr>
          <p:cNvPr id="3" name="cover-subtitle">
            <a:extLst xmlns:a="http://schemas.openxmlformats.org/drawingml/2006/main">
              <a:ext uri="{FF2B5EF4-FFF2-40B4-BE49-F238E27FC236}">
                <a16:creationId xmlns:a16="http://schemas.microsoft.com/office/drawing/2014/main" id="{01740701-BBB3-442F-8DCB-22B967B8D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95750"/>
            <a:ext cx="7239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8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 focused 2026 plan for trusted finance analysis, clearer evidence, and repeatable workflows.</a:t>
            </a:r>
          </a:p>
        </p:txBody>
      </p:sp>
      <p:cxnSp>
        <p:nvCxnSpPr>
          <p:cNvPr id="10" name="accent-rule"/>
          <p:cNvCxnSpPr/>
          <p:nvPr/>
        </p:nvCxnSpPr>
        <p:spPr>
          <a:xfrm xmlns:a="http://schemas.openxmlformats.org/drawingml/2006/main">
            <a:off x="400050" y="54483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57150">
            <a:solidFill>
              <a:srgbClr val="3D8DFF"/>
            </a:solidFill>
            <a:prstDash val="solid"/>
          </a:ln>
        </p:spPr>
      </p:cxnSp>
      <p:sp>
        <p:nvSpPr>
          <p:cNvPr id="5" name="footer-meta-1">
            <a:extLst xmlns:a="http://schemas.openxmlformats.org/drawingml/2006/main">
              <a:ext uri="{FF2B5EF4-FFF2-40B4-BE49-F238E27FC236}">
                <a16:creationId xmlns:a16="http://schemas.microsoft.com/office/drawing/2014/main" id="{225E8016-99BE-4DD8-8EB0-6C6061085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2026-02-24  |  Approved  |  Aurora</a:t>
            </a:r>
          </a:p>
        </p:txBody>
      </p:sp>
      <p:sp>
        <p:nvSpPr>
          <p:cNvPr id="6" name="footer-page-1">
            <a:extLst xmlns:a="http://schemas.openxmlformats.org/drawingml/2006/main">
              <a:ext uri="{FF2B5EF4-FFF2-40B4-BE49-F238E27FC236}">
                <a16:creationId xmlns:a16="http://schemas.microsoft.com/office/drawing/2014/main" id="{B8362B27-0FAA-402A-98EF-682DA9683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7440822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95C4F1-9599-4C93-93AC-3C5E7FE15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Aurora earns trust by keeping finance answers traceable</a:t>
            </a:r>
          </a:p>
        </p:txBody>
      </p:sp>
      <p:sp>
        <p:nvSpPr>
          <p:cNvPr id="2" name="left-lead">
            <a:extLst xmlns:a="http://schemas.openxmlformats.org/drawingml/2006/main">
              <a:ext uri="{FF2B5EF4-FFF2-40B4-BE49-F238E27FC236}">
                <a16:creationId xmlns:a16="http://schemas.microsoft.com/office/drawing/2014/main" id="{70F64CB7-F617-4EF8-9CE5-BDADDA221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4381500" cy="2238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24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roadmap strengthens what controllers already value: speed, evidence, and control.</a:t>
            </a:r>
          </a:p>
        </p:txBody>
      </p:sp>
      <p:cxnSp>
        <p:nvCxnSpPr>
          <p:cNvPr id="14" name="divider"/>
          <p:cNvCxnSpPr/>
          <p:nvPr/>
        </p:nvCxnSpPr>
        <p:spPr>
          <a:xfrm xmlns:a="http://schemas.openxmlformats.org/drawingml/2006/main">
            <a:off x="5238750" y="1666875"/>
            <a:ext cx="0" cy="357187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B8BCC4"/>
            </a:solidFill>
            <a:prstDash val="solid"/>
          </a:ln>
        </p:spPr>
      </p:cxnSp>
      <p:sp>
        <p:nvSpPr>
          <p:cNvPr id="4" name="item-0-title">
            <a:extLst xmlns:a="http://schemas.openxmlformats.org/drawingml/2006/main">
              <a:ext uri="{FF2B5EF4-FFF2-40B4-BE49-F238E27FC236}">
                <a16:creationId xmlns:a16="http://schemas.microsoft.com/office/drawing/2014/main" id="{6568A3B9-E335-4B0D-B136-2A6B8E0BD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16954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Repeatable analysis</a:t>
            </a:r>
          </a:p>
        </p:txBody>
      </p:sp>
      <p:sp>
        <p:nvSpPr>
          <p:cNvPr id="5" name="item-0-body">
            <a:extLst xmlns:a="http://schemas.openxmlformats.org/drawingml/2006/main">
              <a:ext uri="{FF2B5EF4-FFF2-40B4-BE49-F238E27FC236}">
                <a16:creationId xmlns:a16="http://schemas.microsoft.com/office/drawing/2014/main" id="{68A1E97B-7FAD-465C-91C4-FCB867CD5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1526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Shared questions and export templates reduce month-end rework.</a:t>
            </a:r>
          </a:p>
        </p:txBody>
      </p:sp>
      <p:sp>
        <p:nvSpPr>
          <p:cNvPr id="6" name="item-1-title">
            <a:extLst xmlns:a="http://schemas.openxmlformats.org/drawingml/2006/main">
              <a:ext uri="{FF2B5EF4-FFF2-40B4-BE49-F238E27FC236}">
                <a16:creationId xmlns:a16="http://schemas.microsoft.com/office/drawing/2014/main" id="{35327944-C260-4B3B-8F03-390DFA5F2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29146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Better workbook context</a:t>
            </a:r>
          </a:p>
        </p:txBody>
      </p:sp>
      <p:sp>
        <p:nvSpPr>
          <p:cNvPr id="7" name="item-1-body">
            <a:extLst xmlns:a="http://schemas.openxmlformats.org/drawingml/2006/main">
              <a:ext uri="{FF2B5EF4-FFF2-40B4-BE49-F238E27FC236}">
                <a16:creationId xmlns:a16="http://schemas.microsoft.com/office/drawing/2014/main" id="{F48EF2A6-E862-4E9B-8506-093075E57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3718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Side-by-side comparisons help teams understand period changes.</a:t>
            </a:r>
          </a:p>
        </p:txBody>
      </p:sp>
      <p:sp>
        <p:nvSpPr>
          <p:cNvPr id="8" name="item-2-title">
            <a:extLst xmlns:a="http://schemas.openxmlformats.org/drawingml/2006/main">
              <a:ext uri="{FF2B5EF4-FFF2-40B4-BE49-F238E27FC236}">
                <a16:creationId xmlns:a16="http://schemas.microsoft.com/office/drawing/2014/main" id="{2DB8EE23-CF27-47FF-9E51-743DBA988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133850"/>
            <a:ext cx="5334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Governed access</a:t>
            </a:r>
          </a:p>
        </p:txBody>
      </p:sp>
      <p:sp>
        <p:nvSpPr>
          <p:cNvPr id="9" name="item-2-body">
            <a:extLst xmlns:a="http://schemas.openxmlformats.org/drawingml/2006/main">
              <a:ext uri="{FF2B5EF4-FFF2-40B4-BE49-F238E27FC236}">
                <a16:creationId xmlns:a16="http://schemas.microsoft.com/office/drawing/2014/main" id="{DC6067FF-C046-4F28-9BE6-0C29EB30F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45910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Regional controls and richer citations support review before sharing.</a:t>
            </a:r>
          </a:p>
        </p:txBody>
      </p:sp>
      <p:sp>
        <p:nvSpPr>
          <p:cNvPr id="10" name="footer-meta-2">
            <a:extLst xmlns:a="http://schemas.openxmlformats.org/drawingml/2006/main">
              <a:ext uri="{FF2B5EF4-FFF2-40B4-BE49-F238E27FC236}">
                <a16:creationId xmlns:a16="http://schemas.microsoft.com/office/drawing/2014/main" id="{281F6497-A70C-4438-AD79-F39F9A794D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2026-02-24  |  Approved  |  Aurora</a:t>
            </a:r>
          </a:p>
        </p:txBody>
      </p:sp>
      <p:sp>
        <p:nvSpPr>
          <p:cNvPr id="11" name="footer-page-2">
            <a:extLst xmlns:a="http://schemas.openxmlformats.org/drawingml/2006/main">
              <a:ext uri="{FF2B5EF4-FFF2-40B4-BE49-F238E27FC236}">
                <a16:creationId xmlns:a16="http://schemas.microsoft.com/office/drawing/2014/main" id="{C76955DD-3563-4D0E-826F-28CC410D7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35317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444DE66-176A-4CB8-AF73-641086F79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The 2026 roadmap moves from evidence to scaled workflows</a:t>
            </a:r>
          </a:p>
        </p:txBody>
      </p:sp>
      <p:cxnSp>
        <p:nvCxnSpPr>
          <p:cNvPr id="22" name="timeline-line"/>
          <p:cNvCxnSpPr/>
          <p:nvPr/>
        </p:nvCxnSpPr>
        <p:spPr>
          <a:xfrm xmlns:a="http://schemas.openxmlformats.org/drawingml/2006/main">
            <a:off x="762000" y="3143250"/>
            <a:ext cx="104775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00000"/>
            </a:solidFill>
            <a:prstDash val="solid"/>
          </a:ln>
        </p:spPr>
      </p:cxnSp>
      <p:sp>
        <p:nvSpPr>
          <p:cNvPr id="3" name="timeline-node-0">
            <a:extLst xmlns:a="http://schemas.openxmlformats.org/drawingml/2006/main">
              <a:ext uri="{FF2B5EF4-FFF2-40B4-BE49-F238E27FC236}">
                <a16:creationId xmlns:a16="http://schemas.microsoft.com/office/drawing/2014/main" id="{D9BEF49D-6566-437B-8FD2-9E156585E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3D8D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timeline-label-0">
            <a:extLst xmlns:a="http://schemas.openxmlformats.org/drawingml/2006/main">
              <a:ext uri="{FF2B5EF4-FFF2-40B4-BE49-F238E27FC236}">
                <a16:creationId xmlns:a16="http://schemas.microsoft.com/office/drawing/2014/main" id="{056A9664-4C97-4CB7-8CF5-25DE2A8CD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Q1</a:t>
            </a:r>
          </a:p>
        </p:txBody>
      </p:sp>
      <p:sp>
        <p:nvSpPr>
          <p:cNvPr id="5" name="timeline-title-0">
            <a:extLst xmlns:a="http://schemas.openxmlformats.org/drawingml/2006/main">
              <a:ext uri="{FF2B5EF4-FFF2-40B4-BE49-F238E27FC236}">
                <a16:creationId xmlns:a16="http://schemas.microsoft.com/office/drawing/2014/main" id="{DD7921ED-59CA-4C96-8D3D-88DD8217B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Stronger citations</a:t>
            </a:r>
          </a:p>
        </p:txBody>
      </p:sp>
      <p:sp>
        <p:nvSpPr>
          <p:cNvPr id="6" name="timeline-body-0">
            <a:extLst xmlns:a="http://schemas.openxmlformats.org/drawingml/2006/main">
              <a:ext uri="{FF2B5EF4-FFF2-40B4-BE49-F238E27FC236}">
                <a16:creationId xmlns:a16="http://schemas.microsoft.com/office/drawing/2014/main" id="{AE61125C-1938-411B-9510-28372346A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9175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Longer source previews and reliability tuning.</a:t>
            </a:r>
          </a:p>
        </p:txBody>
      </p:sp>
      <p:sp>
        <p:nvSpPr>
          <p:cNvPr id="7" name="timeline-node-1">
            <a:extLst xmlns:a="http://schemas.openxmlformats.org/drawingml/2006/main">
              <a:ext uri="{FF2B5EF4-FFF2-40B4-BE49-F238E27FC236}">
                <a16:creationId xmlns:a16="http://schemas.microsoft.com/office/drawing/2014/main" id="{C04737FB-0F09-4C26-A5A6-D978CE3BE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imeline-label-1">
            <a:extLst xmlns:a="http://schemas.openxmlformats.org/drawingml/2006/main">
              <a:ext uri="{FF2B5EF4-FFF2-40B4-BE49-F238E27FC236}">
                <a16:creationId xmlns:a16="http://schemas.microsoft.com/office/drawing/2014/main" id="{97FA95E5-F854-49AB-87A2-2953D0277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Q2</a:t>
            </a:r>
          </a:p>
        </p:txBody>
      </p:sp>
      <p:sp>
        <p:nvSpPr>
          <p:cNvPr id="9" name="timeline-title-1">
            <a:extLst xmlns:a="http://schemas.openxmlformats.org/drawingml/2006/main">
              <a:ext uri="{FF2B5EF4-FFF2-40B4-BE49-F238E27FC236}">
                <a16:creationId xmlns:a16="http://schemas.microsoft.com/office/drawing/2014/main" id="{6B072BB1-347C-4E17-BB18-C912B4626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Saved questions</a:t>
            </a:r>
          </a:p>
        </p:txBody>
      </p:sp>
      <p:sp>
        <p:nvSpPr>
          <p:cNvPr id="10" name="timeline-body-1">
            <a:extLst xmlns:a="http://schemas.openxmlformats.org/drawingml/2006/main">
              <a:ext uri="{FF2B5EF4-FFF2-40B4-BE49-F238E27FC236}">
                <a16:creationId xmlns:a16="http://schemas.microsoft.com/office/drawing/2014/main" id="{1BE309B4-72E6-4624-9E9B-FDB25DA50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Shared prompt library for recurring close reviews.</a:t>
            </a:r>
          </a:p>
        </p:txBody>
      </p:sp>
      <p:sp>
        <p:nvSpPr>
          <p:cNvPr id="11" name="timeline-node-2">
            <a:extLst xmlns:a="http://schemas.openxmlformats.org/drawingml/2006/main">
              <a:ext uri="{FF2B5EF4-FFF2-40B4-BE49-F238E27FC236}">
                <a16:creationId xmlns:a16="http://schemas.microsoft.com/office/drawing/2014/main" id="{EB4CC533-CB77-4167-A472-E8BEE2027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timeline-label-2">
            <a:extLst xmlns:a="http://schemas.openxmlformats.org/drawingml/2006/main">
              <a:ext uri="{FF2B5EF4-FFF2-40B4-BE49-F238E27FC236}">
                <a16:creationId xmlns:a16="http://schemas.microsoft.com/office/drawing/2014/main" id="{0D72F8E5-700B-4E04-95AC-BD2F63067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Q3</a:t>
            </a:r>
          </a:p>
        </p:txBody>
      </p:sp>
      <p:sp>
        <p:nvSpPr>
          <p:cNvPr id="13" name="timeline-title-2">
            <a:extLst xmlns:a="http://schemas.openxmlformats.org/drawingml/2006/main">
              <a:ext uri="{FF2B5EF4-FFF2-40B4-BE49-F238E27FC236}">
                <a16:creationId xmlns:a16="http://schemas.microsoft.com/office/drawing/2014/main" id="{71843384-2978-466A-AE2A-06B7FC604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7826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Workbook comparison</a:t>
            </a:r>
          </a:p>
        </p:txBody>
      </p:sp>
      <p:sp>
        <p:nvSpPr>
          <p:cNvPr id="14" name="timeline-body-2">
            <a:extLst xmlns:a="http://schemas.openxmlformats.org/drawingml/2006/main">
              <a:ext uri="{FF2B5EF4-FFF2-40B4-BE49-F238E27FC236}">
                <a16:creationId xmlns:a16="http://schemas.microsoft.com/office/drawing/2014/main" id="{F9355189-0B5B-4B59-8D2B-4A713FBA0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48425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Pilot current-versus-prior table analysis and exports.</a:t>
            </a:r>
          </a:p>
        </p:txBody>
      </p:sp>
      <p:sp>
        <p:nvSpPr>
          <p:cNvPr id="15" name="timeline-node-3">
            <a:extLst xmlns:a="http://schemas.openxmlformats.org/drawingml/2006/main">
              <a:ext uri="{FF2B5EF4-FFF2-40B4-BE49-F238E27FC236}">
                <a16:creationId xmlns:a16="http://schemas.microsoft.com/office/drawing/2014/main" id="{8EE00BEC-A7A4-4A80-9E50-21878F5C3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91625" y="3038475"/>
            <a:ext cx="209550" cy="209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timeline-label-3">
            <a:extLst xmlns:a="http://schemas.openxmlformats.org/drawingml/2006/main">
              <a:ext uri="{FF2B5EF4-FFF2-40B4-BE49-F238E27FC236}">
                <a16:creationId xmlns:a16="http://schemas.microsoft.com/office/drawing/2014/main" id="{3247E33B-D3C0-4AC7-9AA1-E707A8B14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2381250"/>
            <a:ext cx="180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Q4</a:t>
            </a:r>
          </a:p>
        </p:txBody>
      </p:sp>
      <p:sp>
        <p:nvSpPr>
          <p:cNvPr id="17" name="timeline-title-3">
            <a:extLst xmlns:a="http://schemas.openxmlformats.org/drawingml/2006/main">
              <a:ext uri="{FF2B5EF4-FFF2-40B4-BE49-F238E27FC236}">
                <a16:creationId xmlns:a16="http://schemas.microsoft.com/office/drawing/2014/main" id="{A074BC2C-630B-48D2-A3BD-D942297DD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3619500"/>
            <a:ext cx="214312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725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Regional controls</a:t>
            </a:r>
          </a:p>
        </p:txBody>
      </p:sp>
      <p:sp>
        <p:nvSpPr>
          <p:cNvPr id="18" name="timeline-body-3">
            <a:extLst xmlns:a="http://schemas.openxmlformats.org/drawingml/2006/main">
              <a:ext uri="{FF2B5EF4-FFF2-40B4-BE49-F238E27FC236}">
                <a16:creationId xmlns:a16="http://schemas.microsoft.com/office/drawing/2014/main" id="{AF0D33FD-9585-4CDA-9D0A-EDF87E939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3050" y="4210050"/>
            <a:ext cx="2143125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Policy tags and year-end release hardening.</a:t>
            </a:r>
          </a:p>
        </p:txBody>
      </p:sp>
      <p:sp>
        <p:nvSpPr>
          <p:cNvPr id="19" name="footer-meta-3">
            <a:extLst xmlns:a="http://schemas.openxmlformats.org/drawingml/2006/main">
              <a:ext uri="{FF2B5EF4-FFF2-40B4-BE49-F238E27FC236}">
                <a16:creationId xmlns:a16="http://schemas.microsoft.com/office/drawing/2014/main" id="{D2C22759-80FA-4D27-B720-49A2C5B18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2026-02-24  |  Approved  |  Aurora</a:t>
            </a:r>
          </a:p>
        </p:txBody>
      </p:sp>
      <p:sp>
        <p:nvSpPr>
          <p:cNvPr id="20" name="footer-page-3">
            <a:extLst xmlns:a="http://schemas.openxmlformats.org/drawingml/2006/main">
              <a:ext uri="{FF2B5EF4-FFF2-40B4-BE49-F238E27FC236}">
                <a16:creationId xmlns:a16="http://schemas.microsoft.com/office/drawing/2014/main" id="{9FAA8D31-AFB7-44DC-BDAC-88F263A97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441683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A54D954-AB2A-41FF-8BCD-485BC637D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7936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Planned features answer the strongest Project Sunrise requests</a:t>
            </a:r>
          </a:p>
        </p:txBody>
      </p:sp>
      <p:sp>
        <p:nvSpPr>
          <p:cNvPr id="2" name="panel-0">
            <a:extLst xmlns:a="http://schemas.openxmlformats.org/drawingml/2006/main">
              <a:ext uri="{FF2B5EF4-FFF2-40B4-BE49-F238E27FC236}">
                <a16:creationId xmlns:a16="http://schemas.microsoft.com/office/drawing/2014/main" id="{496E0F40-BC4D-467C-8DB4-AD77123ED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lumn-title-0">
            <a:extLst xmlns:a="http://schemas.openxmlformats.org/drawingml/2006/main">
              <a:ext uri="{FF2B5EF4-FFF2-40B4-BE49-F238E27FC236}">
                <a16:creationId xmlns:a16="http://schemas.microsoft.com/office/drawing/2014/main" id="{1DE38F4A-164A-400E-91A1-DFDB66E48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Efficiency</a:t>
            </a:r>
          </a:p>
        </p:txBody>
      </p:sp>
      <p:sp>
        <p:nvSpPr>
          <p:cNvPr id="4" name="column-body-0">
            <a:extLst xmlns:a="http://schemas.openxmlformats.org/drawingml/2006/main">
              <a:ext uri="{FF2B5EF4-FFF2-40B4-BE49-F238E27FC236}">
                <a16:creationId xmlns:a16="http://schemas.microsoft.com/office/drawing/2014/main" id="{8BC79B61-4694-49CA-BC11-C01111AA1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Saved question templates and approval-ready narratives make recurring reporting faster.</a:t>
            </a:r>
          </a:p>
        </p:txBody>
      </p:sp>
      <p:sp>
        <p:nvSpPr>
          <p:cNvPr id="5" name="column-stat-0">
            <a:extLst xmlns:a="http://schemas.openxmlformats.org/drawingml/2006/main">
              <a:ext uri="{FF2B5EF4-FFF2-40B4-BE49-F238E27FC236}">
                <a16:creationId xmlns:a16="http://schemas.microsoft.com/office/drawing/2014/main" id="{AE5DC9C8-CBAF-4F37-94FE-F0AB8AF04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Q2 delivery</a:t>
            </a:r>
          </a:p>
        </p:txBody>
      </p:sp>
      <p:sp>
        <p:nvSpPr>
          <p:cNvPr id="6" name="panel-1">
            <a:extLst xmlns:a="http://schemas.openxmlformats.org/drawingml/2006/main">
              <a:ext uri="{FF2B5EF4-FFF2-40B4-BE49-F238E27FC236}">
                <a16:creationId xmlns:a16="http://schemas.microsoft.com/office/drawing/2014/main" id="{27F03141-D21E-41A6-9CA5-6BE6421CA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DDEE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lumn-title-1">
            <a:extLst xmlns:a="http://schemas.openxmlformats.org/drawingml/2006/main">
              <a:ext uri="{FF2B5EF4-FFF2-40B4-BE49-F238E27FC236}">
                <a16:creationId xmlns:a16="http://schemas.microsoft.com/office/drawing/2014/main" id="{206C0B7F-FFBA-4F9B-9676-561CB424E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Analysis</a:t>
            </a:r>
          </a:p>
        </p:txBody>
      </p:sp>
      <p:sp>
        <p:nvSpPr>
          <p:cNvPr id="8" name="column-body-1">
            <a:extLst xmlns:a="http://schemas.openxmlformats.org/drawingml/2006/main">
              <a:ext uri="{FF2B5EF4-FFF2-40B4-BE49-F238E27FC236}">
                <a16:creationId xmlns:a16="http://schemas.microsoft.com/office/drawing/2014/main" id="{ABA63961-FE96-4473-B25E-5CD7426CD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Workbook comparison shows how tables changed across periods without hiding the source.</a:t>
            </a:r>
          </a:p>
        </p:txBody>
      </p:sp>
      <p:sp>
        <p:nvSpPr>
          <p:cNvPr id="9" name="column-stat-1">
            <a:extLst xmlns:a="http://schemas.openxmlformats.org/drawingml/2006/main">
              <a:ext uri="{FF2B5EF4-FFF2-40B4-BE49-F238E27FC236}">
                <a16:creationId xmlns:a16="http://schemas.microsoft.com/office/drawing/2014/main" id="{CAD8199B-1E9F-49A5-868A-FAFE5C832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Q3 pilot</a:t>
            </a:r>
          </a:p>
        </p:txBody>
      </p:sp>
      <p:sp>
        <p:nvSpPr>
          <p:cNvPr id="10" name="panel-2">
            <a:extLst xmlns:a="http://schemas.openxmlformats.org/drawingml/2006/main">
              <a:ext uri="{FF2B5EF4-FFF2-40B4-BE49-F238E27FC236}">
                <a16:creationId xmlns:a16="http://schemas.microsoft.com/office/drawing/2014/main" id="{CBF73015-8890-456C-BD28-8AFC1E45E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000250"/>
            <a:ext cx="3571875" cy="371475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EDEDE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column-title-2">
            <a:extLst xmlns:a="http://schemas.openxmlformats.org/drawingml/2006/main">
              <a:ext uri="{FF2B5EF4-FFF2-40B4-BE49-F238E27FC236}">
                <a16:creationId xmlns:a16="http://schemas.microsoft.com/office/drawing/2014/main" id="{80A7D58B-1313-4855-B511-F5B3B2759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305050"/>
            <a:ext cx="3048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95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Governance</a:t>
            </a:r>
          </a:p>
        </p:txBody>
      </p:sp>
      <p:sp>
        <p:nvSpPr>
          <p:cNvPr id="12" name="column-body-2">
            <a:extLst xmlns:a="http://schemas.openxmlformats.org/drawingml/2006/main">
              <a:ext uri="{FF2B5EF4-FFF2-40B4-BE49-F238E27FC236}">
                <a16:creationId xmlns:a16="http://schemas.microsoft.com/office/drawing/2014/main" id="{4AF9D788-596C-4D35-B2C7-BF01F25F4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143250"/>
            <a:ext cx="3048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Longer previews and regional access rules make evidence easier to verify and control.</a:t>
            </a:r>
          </a:p>
        </p:txBody>
      </p:sp>
      <p:sp>
        <p:nvSpPr>
          <p:cNvPr id="13" name="column-stat-2">
            <a:extLst xmlns:a="http://schemas.openxmlformats.org/drawingml/2006/main">
              <a:ext uri="{FF2B5EF4-FFF2-40B4-BE49-F238E27FC236}">
                <a16:creationId xmlns:a16="http://schemas.microsoft.com/office/drawing/2014/main" id="{FB4565A8-6AF9-4E73-9E3C-2A6964F2E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5095875"/>
            <a:ext cx="304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Q4 hardening</a:t>
            </a:r>
          </a:p>
        </p:txBody>
      </p:sp>
      <p:sp>
        <p:nvSpPr>
          <p:cNvPr id="14" name="footer-meta-4">
            <a:extLst xmlns:a="http://schemas.openxmlformats.org/drawingml/2006/main">
              <a:ext uri="{FF2B5EF4-FFF2-40B4-BE49-F238E27FC236}">
                <a16:creationId xmlns:a16="http://schemas.microsoft.com/office/drawing/2014/main" id="{ED953DAC-E2EE-48DB-8E7F-B8F924E7F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2026-02-24  |  Approved  |  Aurora</a:t>
            </a:r>
          </a:p>
        </p:txBody>
      </p:sp>
      <p:sp>
        <p:nvSpPr>
          <p:cNvPr id="15" name="footer-page-4">
            <a:extLst xmlns:a="http://schemas.openxmlformats.org/drawingml/2006/main">
              <a:ext uri="{FF2B5EF4-FFF2-40B4-BE49-F238E27FC236}">
                <a16:creationId xmlns:a16="http://schemas.microsoft.com/office/drawing/2014/main" id="{5C123493-BBFC-4611-9884-30979BCFF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4665536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36CA6BE-50AB-48DB-BE28-0EC76D26E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11372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30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Clear ownership keeps the roadmap practical</a:t>
            </a:r>
          </a:p>
        </p:txBody>
      </p:sp>
      <p:sp>
        <p:nvSpPr>
          <p:cNvPr id="2" name="close-lead">
            <a:extLst xmlns:a="http://schemas.openxmlformats.org/drawingml/2006/main">
              <a:ext uri="{FF2B5EF4-FFF2-40B4-BE49-F238E27FC236}">
                <a16:creationId xmlns:a16="http://schemas.microsoft.com/office/drawing/2014/main" id="{98E0BE63-33DB-4373-87B5-B3352F880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44780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210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Aurora remains a finance assistant; accounting judgment and approvals stay with people.</a:t>
            </a:r>
          </a:p>
        </p:txBody>
      </p:sp>
      <p:sp>
        <p:nvSpPr>
          <p:cNvPr id="3" name="close-title-0">
            <a:extLst xmlns:a="http://schemas.openxmlformats.org/drawingml/2006/main">
              <a:ext uri="{FF2B5EF4-FFF2-40B4-BE49-F238E27FC236}">
                <a16:creationId xmlns:a16="http://schemas.microsoft.com/office/drawing/2014/main" id="{0CCEA7BD-4DFF-4131-B7BC-CB462F1F1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Product</a:t>
            </a:r>
          </a:p>
        </p:txBody>
      </p:sp>
      <p:sp>
        <p:nvSpPr>
          <p:cNvPr id="4" name="close-body-0">
            <a:extLst xmlns:a="http://schemas.openxmlformats.org/drawingml/2006/main">
              <a:ext uri="{FF2B5EF4-FFF2-40B4-BE49-F238E27FC236}">
                <a16:creationId xmlns:a16="http://schemas.microsoft.com/office/drawing/2014/main" id="{3D109555-9303-4563-BA72-F57D05256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 owns scope, roadmap trade-offs, and release acceptance.</a:t>
            </a:r>
          </a:p>
        </p:txBody>
      </p:sp>
      <p:sp>
        <p:nvSpPr>
          <p:cNvPr id="5" name="close-title-1">
            <a:extLst xmlns:a="http://schemas.openxmlformats.org/drawingml/2006/main">
              <a:ext uri="{FF2B5EF4-FFF2-40B4-BE49-F238E27FC236}">
                <a16:creationId xmlns:a16="http://schemas.microsoft.com/office/drawing/2014/main" id="{3E3989D9-ECB1-48A6-9777-E90F3475D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Finance validation</a:t>
            </a:r>
          </a:p>
        </p:txBody>
      </p:sp>
      <p:sp>
        <p:nvSpPr>
          <p:cNvPr id="6" name="close-body-1">
            <a:extLst xmlns:a="http://schemas.openxmlformats.org/drawingml/2006/main">
              <a:ext uri="{FF2B5EF4-FFF2-40B4-BE49-F238E27FC236}">
                <a16:creationId xmlns:a16="http://schemas.microsoft.com/office/drawing/2014/main" id="{11EC417F-BC71-4860-A8D2-F73D4E196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Maya Chen tests close workflows; Rachel Stein approves finance-control positioning.</a:t>
            </a:r>
          </a:p>
        </p:txBody>
      </p:sp>
      <p:sp>
        <p:nvSpPr>
          <p:cNvPr id="7" name="close-title-2">
            <a:extLst xmlns:a="http://schemas.openxmlformats.org/drawingml/2006/main">
              <a:ext uri="{FF2B5EF4-FFF2-40B4-BE49-F238E27FC236}">
                <a16:creationId xmlns:a16="http://schemas.microsoft.com/office/drawing/2014/main" id="{7354A5C8-0309-4A4B-80D7-BA9190B0FF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714625"/>
            <a:ext cx="3238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Success signal</a:t>
            </a:r>
          </a:p>
        </p:txBody>
      </p:sp>
      <p:sp>
        <p:nvSpPr>
          <p:cNvPr id="8" name="close-body-2">
            <a:extLst xmlns:a="http://schemas.openxmlformats.org/drawingml/2006/main">
              <a:ext uri="{FF2B5EF4-FFF2-40B4-BE49-F238E27FC236}">
                <a16:creationId xmlns:a16="http://schemas.microsoft.com/office/drawing/2014/main" id="{3B86C5E7-F0E0-4EC6-985C-D78BF99F0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3286125"/>
            <a:ext cx="32385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425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Customers use sourced answers repeatedly and verify evidence before exporting narratives.</a:t>
            </a:r>
          </a:p>
        </p:txBody>
      </p:sp>
      <p:cxnSp>
        <p:nvCxnSpPr>
          <p:cNvPr id="20" name="closing-rule"/>
          <p:cNvCxnSpPr/>
          <p:nvPr/>
        </p:nvCxnSpPr>
        <p:spPr>
          <a:xfrm xmlns:a="http://schemas.openxmlformats.org/drawingml/2006/main">
            <a:off x="400050" y="5524500"/>
            <a:ext cx="2190750" cy="0"/>
          </a:xfrm>
          <a:prstGeom xmlns:a="http://schemas.openxmlformats.org/drawingml/2006/main" prst="straightConnector1">
            <a:avLst/>
          </a:prstGeom>
          <a:ln xmlns:a="http://schemas.openxmlformats.org/drawingml/2006/main" w="57150">
            <a:solidFill>
              <a:srgbClr val="3D8DFF"/>
            </a:solidFill>
            <a:prstDash val="solid"/>
          </a:ln>
        </p:spPr>
      </p:cxnSp>
      <p:sp>
        <p:nvSpPr>
          <p:cNvPr id="10" name="footer-meta-5">
            <a:extLst xmlns:a="http://schemas.openxmlformats.org/drawingml/2006/main">
              <a:ext uri="{FF2B5EF4-FFF2-40B4-BE49-F238E27FC236}">
                <a16:creationId xmlns:a16="http://schemas.microsoft.com/office/drawing/2014/main" id="{277AB9B9-38F3-4036-8284-71829578D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315075"/>
            <a:ext cx="971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050" b="0" i="0">
                <a:solidFill>
                  <a:srgbClr val="5F6368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5F6368"/>
                </a:solidFill>
                <a:latin typeface="Arial"/>
                <a:ea typeface="Arial"/>
                <a:cs typeface="Arial"/>
              </a:rPr>
              <a:t>Elena Rossi, VP Product  |  2026-02-24  |  Approved  |  Aurora</a:t>
            </a:r>
          </a:p>
        </p:txBody>
      </p:sp>
      <p:sp>
        <p:nvSpPr>
          <p:cNvPr id="11" name="footer-page-5">
            <a:extLst xmlns:a="http://schemas.openxmlformats.org/drawingml/2006/main">
              <a:ext uri="{FF2B5EF4-FFF2-40B4-BE49-F238E27FC236}">
                <a16:creationId xmlns:a16="http://schemas.microsoft.com/office/drawing/2014/main" id="{72F3A906-9CD6-41EF-9E32-A033AB356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2865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b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sz="105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9585983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238C52ED960247B3A2824D8BC4D643" ma:contentTypeVersion="6" ma:contentTypeDescription="Create a new document." ma:contentTypeScope="" ma:versionID="4dae836a4eabfe511c6de03580127b13">
  <xsd:schema xmlns:xsd="http://www.w3.org/2001/XMLSchema" xmlns:xs="http://www.w3.org/2001/XMLSchema" xmlns:p="http://schemas.microsoft.com/office/2006/metadata/properties" xmlns:ns2="21b1b137-97de-42cf-a5fb-314c468c8af0" targetNamespace="http://schemas.microsoft.com/office/2006/metadata/properties" ma:root="true" ma:fieldsID="3960c2f2ad210ecb4f2ee006cd771d5b" ns2:_="">
    <xsd:import namespace="21b1b137-97de-42cf-a5fb-314c468c8a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1b137-97de-42cf-a5fb-314c468c8a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3DFA6DB-7336-4E4F-ACFA-C9F040F0DBC8}"/>
</file>

<file path=customXml/itemProps2.xml><?xml version="1.0" encoding="utf-8"?>
<ds:datastoreItem xmlns:ds="http://schemas.openxmlformats.org/officeDocument/2006/customXml" ds:itemID="{1895BF7C-7FD2-4A84-99CA-57DD20AC7351}"/>
</file>

<file path=customXml/itemProps3.xml><?xml version="1.0" encoding="utf-8"?>
<ds:datastoreItem xmlns:ds="http://schemas.openxmlformats.org/officeDocument/2006/customXml" ds:itemID="{1E3D01B3-FD01-4BF8-9B01-2478A5F1BD7F}"/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Walnut Exporter</cp:lastModifiedBy>
  <dcterms:created xsi:type="dcterms:W3CDTF">2026-08-28T15:29:22Z</dcterms:created>
  <dcterms:modified xsi:type="dcterms:W3CDTF">2026-08-28T15:29:22Z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0x010100D3238C52ED960247B3A2824D8BC4D643</vt:lpwstr>
  </property>
</Properties>
</file>