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customXml/item1.xml" ContentType="application/xml"/>
  <Override PartName="/customXml/itemProps1.xml" ContentType="application/vnd.openxmlformats-officedocument.customXmlProperties+xml"/>
  <Override PartName="/customXml/item2.xml" ContentType="application/xml"/>
  <Override PartName="/customXml/itemProps2.xml" ContentType="application/vnd.openxmlformats-officedocument.customXmlProperties+xml"/>
  <Override PartName="/customXml/item3.xml" ContentType="application/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9beb35e836b3468b" Type="http://schemas.openxmlformats.org/officeDocument/2006/relationships/officeDocument" Target="/ppt/presentation.xml"/><Relationship Id="Rc0d46874c1134c6a" Type="http://schemas.openxmlformats.org/package/2006/relationships/metadata/core-properties" Target="/docProps/core.xml"/><Relationship Id="rId1" Type="http://schemas.openxmlformats.org/officeDocument/2006/relationships/custom-properties" Target="docProps/custom.xml"/><Relationship Id="Raa34591d72bb4a7f" Type="http://schemas.openxmlformats.org/officeDocument/2006/relationships/extended-properties" Target="/docProps/app.xml"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e09b71d4675433c"/>
  </p:sldMasterIdLst>
  <p:notesMasterIdLst>
    <p:notesMasterId xmlns:r="http://schemas.openxmlformats.org/officeDocument/2006/relationships" r:id="R42934657440e4909"/>
  </p:notesMasterIdLst>
  <p:sldIdLst>
    <p:sldId xmlns:r="http://schemas.openxmlformats.org/officeDocument/2006/relationships" id="256" r:id="R97f26616d8a6413c"/>
    <p:sldId xmlns:r="http://schemas.openxmlformats.org/officeDocument/2006/relationships" id="257" r:id="Rd49511825c4a4a26"/>
    <p:sldId xmlns:r="http://schemas.openxmlformats.org/officeDocument/2006/relationships" id="258" r:id="R38f9d118242c45ba"/>
    <p:sldId xmlns:r="http://schemas.openxmlformats.org/officeDocument/2006/relationships" id="259" r:id="R7a6bd8ead25e4adb"/>
    <p:sldId xmlns:r="http://schemas.openxmlformats.org/officeDocument/2006/relationships" id="260" r:id="R938180d3046a42c3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<?xml version="1.0" encoding="UTF-8" standalone="yes"?>
<Relationships xmlns="http://schemas.openxmlformats.org/package/2006/relationships"><Relationship Id="R42934657440e4909" Type="http://schemas.openxmlformats.org/officeDocument/2006/relationships/notesMaster" Target="/ppt/notesMasters/notesMaster1.xml"/><Relationship Id="R938180d3046a42c3" Type="http://schemas.openxmlformats.org/officeDocument/2006/relationships/slide" Target="/ppt/slides/slide5.xml"/><Relationship Id="rId3" Type="http://schemas.openxmlformats.org/officeDocument/2006/relationships/customXml" Target="../customXml/item3.xml"/><Relationship Id="R97f26616d8a6413c" Type="http://schemas.openxmlformats.org/officeDocument/2006/relationships/slide" Target="/ppt/slides/slide1.xml"/><Relationship Id="Rd49511825c4a4a26" Type="http://schemas.openxmlformats.org/officeDocument/2006/relationships/slide" Target="/ppt/slides/slide2.xml"/><Relationship Id="R38f9d118242c45ba" Type="http://schemas.openxmlformats.org/officeDocument/2006/relationships/slide" Target="/ppt/slides/slide3.xml"/><Relationship Id="Rfff4fb689f604d38" Type="http://schemas.openxmlformats.org/officeDocument/2006/relationships/presProps" Target="/ppt/presProps.xml"/><Relationship Id="rId2" Type="http://schemas.openxmlformats.org/officeDocument/2006/relationships/customXml" Target="../customXml/item2.xml"/><Relationship Id="R120ee3571efe46f2" Type="http://schemas.openxmlformats.org/officeDocument/2006/relationships/tableStyles" Target="/ppt/tableStyles.xml"/><Relationship Id="R7a6bd8ead25e4adb" Type="http://schemas.openxmlformats.org/officeDocument/2006/relationships/slide" Target="/ppt/slides/slide4.xml"/><Relationship Id="rId1" Type="http://schemas.openxmlformats.org/officeDocument/2006/relationships/customXml" Target="../customXml/item1.xml"/><Relationship Id="R38e9c0102d4749fa" Type="http://schemas.openxmlformats.org/officeDocument/2006/relationships/theme" Target="/ppt/theme/theme1.xml"/><Relationship Id="R4e09b71d4675433c" Type="http://schemas.openxmlformats.org/officeDocument/2006/relationships/slideMaster" Target="/ppt/slideMasters/slideMaster1.xml"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81ab71bb11dc4e7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8b8c5ac02614e1f" /><Relationship Type="http://schemas.openxmlformats.org/officeDocument/2006/relationships/notesMaster" Target="/ppt/notesMasters/notesMaster1.xml" Id="R88362f0a5a2a4332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e457e990620c4f65" /><Relationship Type="http://schemas.openxmlformats.org/officeDocument/2006/relationships/notesMaster" Target="/ppt/notesMasters/notesMaster1.xml" Id="Rbadc0faec4a54f3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cc3b64bf01647ab" /><Relationship Type="http://schemas.openxmlformats.org/officeDocument/2006/relationships/notesMaster" Target="/ppt/notesMasters/notesMaster1.xml" Id="Rbd1e7a0e9d384b8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5a31b00931054602" /><Relationship Type="http://schemas.openxmlformats.org/officeDocument/2006/relationships/notesMaster" Target="/ppt/notesMasters/notesMaster1.xml" Id="R460050b7821a454a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649137d048b4ceb" /><Relationship Type="http://schemas.openxmlformats.org/officeDocument/2006/relationships/notesMaster" Target="/ppt/notesMasters/notesMaster1.xml" Id="R39ff439629da4dc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All people, customers, products, events, and figures are fictional.</a:t>
            </a:r>
          </a:p>
          <a:p xmlns:a="http://schemas.openxmlformats.org/drawingml/2006/main">
            <a:r>
              <a:t>- Northstar AI Company Overview.docx</a:t>
            </a:r>
          </a:p>
          <a:p xmlns:a="http://schemas.openxmlformats.org/drawingml/2006/main">
            <a:r>
              <a:t>- Company Organization Overview.docx</a:t>
            </a:r>
          </a:p>
          <a:p xmlns:a="http://schemas.openxmlformats.org/drawingml/2006/main">
            <a:r>
              <a:t>- Revenue by Product.xlsx</a:t>
            </a:r>
          </a:p>
          <a:p xmlns:a="http://schemas.openxmlformats.org/drawingml/2006/main">
            <a:r>
              <a:t>- FY2026 Marketing Budget.xlsx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All people, customers, products, events, and figures are fictional.</a:t>
            </a:r>
          </a:p>
          <a:p xmlns:a="http://schemas.openxmlformats.org/drawingml/2006/main">
            <a:r>
              <a:t>- Northstar AI Company Overview.docx</a:t>
            </a:r>
          </a:p>
          <a:p xmlns:a="http://schemas.openxmlformats.org/drawingml/2006/main">
            <a:r>
              <a:t>- Company Organization Overview.docx</a:t>
            </a:r>
          </a:p>
          <a:p xmlns:a="http://schemas.openxmlformats.org/drawingml/2006/main">
            <a:r>
              <a:t>- Revenue by Product.xlsx</a:t>
            </a:r>
          </a:p>
          <a:p xmlns:a="http://schemas.openxmlformats.org/drawingml/2006/main">
            <a:r>
              <a:t>- FY2026 Marketing Budget.xlsx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All people, customers, products, events, and figures are fictional.</a:t>
            </a:r>
          </a:p>
          <a:p xmlns:a="http://schemas.openxmlformats.org/drawingml/2006/main">
            <a:r>
              <a:t>- Northstar AI Company Overview.docx</a:t>
            </a:r>
          </a:p>
          <a:p xmlns:a="http://schemas.openxmlformats.org/drawingml/2006/main">
            <a:r>
              <a:t>- Company Organization Overview.docx</a:t>
            </a:r>
          </a:p>
          <a:p xmlns:a="http://schemas.openxmlformats.org/drawingml/2006/main">
            <a:r>
              <a:t>- Revenue by Product.xlsx</a:t>
            </a:r>
          </a:p>
          <a:p xmlns:a="http://schemas.openxmlformats.org/drawingml/2006/main">
            <a:r>
              <a:t>- FY2026 Marketing Budget.xlsx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All people, customers, products, events, and figures are fictional.</a:t>
            </a:r>
          </a:p>
          <a:p xmlns:a="http://schemas.openxmlformats.org/drawingml/2006/main">
            <a:r>
              <a:t>- Northstar AI Company Overview.docx</a:t>
            </a:r>
          </a:p>
          <a:p xmlns:a="http://schemas.openxmlformats.org/drawingml/2006/main">
            <a:r>
              <a:t>- Company Organization Overview.docx</a:t>
            </a:r>
          </a:p>
          <a:p xmlns:a="http://schemas.openxmlformats.org/drawingml/2006/main">
            <a:r>
              <a:t>- Revenue by Product.xlsx</a:t>
            </a:r>
          </a:p>
          <a:p xmlns:a="http://schemas.openxmlformats.org/drawingml/2006/main">
            <a:r>
              <a:t>- FY2026 Marketing Budget.xlsx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All people, customers, products, events, and figures are fictional.</a:t>
            </a:r>
          </a:p>
          <a:p xmlns:a="http://schemas.openxmlformats.org/drawingml/2006/main">
            <a:r>
              <a:t>- Northstar AI Company Overview.docx</a:t>
            </a:r>
          </a:p>
          <a:p xmlns:a="http://schemas.openxmlformats.org/drawingml/2006/main">
            <a:r>
              <a:t>- Company Organization Overview.docx</a:t>
            </a:r>
          </a:p>
          <a:p xmlns:a="http://schemas.openxmlformats.org/drawingml/2006/main">
            <a:r>
              <a:t>- Revenue by Product.xlsx</a:t>
            </a:r>
          </a:p>
          <a:p xmlns:a="http://schemas.openxmlformats.org/drawingml/2006/main">
            <a:r>
              <a:t>- FY2026 Marketing Budget.xlsx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222950985b843e5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61ab75cc4c649c3" /><Relationship Type="http://schemas.openxmlformats.org/officeDocument/2006/relationships/slideLayout" Target="/ppt/slideLayouts/slideLayout1.xml" Id="R28eb10167d684bd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8eb10167d684bd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e79b3e2489346c5" /><Relationship Type="http://schemas.openxmlformats.org/officeDocument/2006/relationships/notesSlide" Target="/ppt/notesSlides/notesSlide1.xml" Id="Rb4a06c0e937d4d5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6ef138901c45bd" /><Relationship Type="http://schemas.openxmlformats.org/officeDocument/2006/relationships/notesSlide" Target="/ppt/notesSlides/notesSlide2.xml" Id="R407be126676649d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ec6618af4d64920" /><Relationship Type="http://schemas.openxmlformats.org/officeDocument/2006/relationships/notesSlide" Target="/ppt/notesSlides/notesSlide3.xml" Id="R84672ccf884040c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e90d11242b4e1f" /><Relationship Type="http://schemas.openxmlformats.org/officeDocument/2006/relationships/notesSlide" Target="/ppt/notesSlides/notesSlide4.xml" Id="Raf8f4299bbf54b5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200b7401b474295" /><Relationship Type="http://schemas.openxmlformats.org/officeDocument/2006/relationships/notesSlide" Target="/ppt/notesSlides/notesSlide5.xml" Id="R76c48dc5d59447c0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eyebrow">
            <a:extLst xmlns:a="http://schemas.openxmlformats.org/drawingml/2006/main">
              <a:ext uri="{FF2B5EF4-FFF2-40B4-BE49-F238E27FC236}">
                <a16:creationId xmlns:a16="http://schemas.microsoft.com/office/drawing/2014/main" id="{794AA224-9626-4430-9443-DB67E28E2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81000"/>
            <a:ext cx="476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1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NORTHSTAR AI  |  2026</a:t>
            </a:r>
          </a:p>
        </p:txBody>
      </p:sp>
      <p:sp>
        <p:nvSpPr>
          <p:cNvPr id="2" name="cover-title">
            <a:extLst xmlns:a="http://schemas.openxmlformats.org/drawingml/2006/main">
              <a:ext uri="{FF2B5EF4-FFF2-40B4-BE49-F238E27FC236}">
                <a16:creationId xmlns:a16="http://schemas.microsoft.com/office/drawing/2014/main" id="{2A63AEDB-26A6-4FE0-87D7-AC3B535194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9525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4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Northstar AI Strategy 2026</a:t>
            </a:r>
          </a:p>
        </p:txBody>
      </p:sp>
      <p:sp>
        <p:nvSpPr>
          <p:cNvPr id="3" name="cover-subtitle">
            <a:extLst xmlns:a="http://schemas.openxmlformats.org/drawingml/2006/main">
              <a:ext uri="{FF2B5EF4-FFF2-40B4-BE49-F238E27FC236}">
                <a16:creationId xmlns:a16="http://schemas.microsoft.com/office/drawing/2014/main" id="{35119ACA-18BA-4848-AEEE-8B731A14B4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95750"/>
            <a:ext cx="72390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80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Grow two practical AI products with trusted sources, disciplined spending, and a clear mid-market focus.</a:t>
            </a:r>
          </a:p>
        </p:txBody>
      </p:sp>
      <p:cxnSp>
        <p:nvCxnSpPr>
          <p:cNvPr id="10" name="accent-rule"/>
          <p:cNvCxnSpPr/>
          <p:nvPr/>
        </p:nvCxnSpPr>
        <p:spPr>
          <a:xfrm xmlns:a="http://schemas.openxmlformats.org/drawingml/2006/main">
            <a:off x="400050" y="54483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57150">
            <a:solidFill>
              <a:srgbClr val="3D8DFF"/>
            </a:solidFill>
            <a:prstDash val="solid"/>
          </a:ln>
        </p:spPr>
      </p:cxnSp>
      <p:sp>
        <p:nvSpPr>
          <p:cNvPr id="5" name="footer-meta-1">
            <a:extLst xmlns:a="http://schemas.openxmlformats.org/drawingml/2006/main">
              <a:ext uri="{FF2B5EF4-FFF2-40B4-BE49-F238E27FC236}">
                <a16:creationId xmlns:a16="http://schemas.microsoft.com/office/drawing/2014/main" id="{3F2F9F48-A0A0-47D7-A436-0FEB55BC3D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15075"/>
            <a:ext cx="971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Daniel Brooks, CEO  |  2026-01-30  |  Approved  |  Company</a:t>
            </a:r>
          </a:p>
        </p:txBody>
      </p:sp>
      <p:sp>
        <p:nvSpPr>
          <p:cNvPr id="6" name="footer-page-1">
            <a:extLst xmlns:a="http://schemas.openxmlformats.org/drawingml/2006/main">
              <a:ext uri="{FF2B5EF4-FFF2-40B4-BE49-F238E27FC236}">
                <a16:creationId xmlns:a16="http://schemas.microsoft.com/office/drawing/2014/main" id="{92594DA3-C065-4119-9C24-C94F84CB28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286500"/>
            <a:ext cx="5143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050" b="0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3541737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F979A1F-B91D-4C45-BB8E-A4BD2BB3FB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1137285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30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Two products solve different information problems</a:t>
            </a:r>
          </a:p>
        </p:txBody>
      </p:sp>
      <p:sp>
        <p:nvSpPr>
          <p:cNvPr id="2" name="left-lead">
            <a:extLst xmlns:a="http://schemas.openxmlformats.org/drawingml/2006/main">
              <a:ext uri="{FF2B5EF4-FFF2-40B4-BE49-F238E27FC236}">
                <a16:creationId xmlns:a16="http://schemas.microsoft.com/office/drawing/2014/main" id="{E0F962F2-3BDF-4AA7-8790-5419EE3467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62125"/>
            <a:ext cx="4381500" cy="2238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4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24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Aurora explains financial information. Beacon helps employees find company knowledge.</a:t>
            </a:r>
          </a:p>
        </p:txBody>
      </p:sp>
      <p:cxnSp>
        <p:nvCxnSpPr>
          <p:cNvPr id="14" name="divider"/>
          <p:cNvCxnSpPr/>
          <p:nvPr/>
        </p:nvCxnSpPr>
        <p:spPr>
          <a:xfrm xmlns:a="http://schemas.openxmlformats.org/drawingml/2006/main">
            <a:off x="5238750" y="1666875"/>
            <a:ext cx="0" cy="357187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B8BCC4"/>
            </a:solidFill>
            <a:prstDash val="solid"/>
          </a:ln>
        </p:spPr>
      </p:cxnSp>
      <p:sp>
        <p:nvSpPr>
          <p:cNvPr id="4" name="item-0-title">
            <a:extLst xmlns:a="http://schemas.openxmlformats.org/drawingml/2006/main">
              <a:ext uri="{FF2B5EF4-FFF2-40B4-BE49-F238E27FC236}">
                <a16:creationId xmlns:a16="http://schemas.microsoft.com/office/drawing/2014/main" id="{34EAC51B-13BE-4098-BC6A-93F916E78D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1695450"/>
            <a:ext cx="5334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Aurora</a:t>
            </a:r>
          </a:p>
        </p:txBody>
      </p:sp>
      <p:sp>
        <p:nvSpPr>
          <p:cNvPr id="5" name="item-0-body">
            <a:extLst xmlns:a="http://schemas.openxmlformats.org/drawingml/2006/main">
              <a:ext uri="{FF2B5EF4-FFF2-40B4-BE49-F238E27FC236}">
                <a16:creationId xmlns:a16="http://schemas.microsoft.com/office/drawing/2014/main" id="{C4A55264-F99C-4D1F-B3A3-716FC2E032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2152650"/>
            <a:ext cx="5334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Serve controllers and FP&amp;A teams with sourced summaries and variance narratives.</a:t>
            </a:r>
          </a:p>
        </p:txBody>
      </p:sp>
      <p:sp>
        <p:nvSpPr>
          <p:cNvPr id="6" name="item-1-title">
            <a:extLst xmlns:a="http://schemas.openxmlformats.org/drawingml/2006/main">
              <a:ext uri="{FF2B5EF4-FFF2-40B4-BE49-F238E27FC236}">
                <a16:creationId xmlns:a16="http://schemas.microsoft.com/office/drawing/2014/main" id="{0818BB99-22A7-433A-BC78-52A98607D6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2914650"/>
            <a:ext cx="5334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Beacon</a:t>
            </a:r>
          </a:p>
        </p:txBody>
      </p:sp>
      <p:sp>
        <p:nvSpPr>
          <p:cNvPr id="7" name="item-1-body">
            <a:extLst xmlns:a="http://schemas.openxmlformats.org/drawingml/2006/main">
              <a:ext uri="{FF2B5EF4-FFF2-40B4-BE49-F238E27FC236}">
                <a16:creationId xmlns:a16="http://schemas.microsoft.com/office/drawing/2014/main" id="{EB94A552-23AA-461F-A7B4-17689FE6D0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3371850"/>
            <a:ext cx="5334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Serve operations, HR, and knowledge teams with permission-aware semantic search.</a:t>
            </a:r>
          </a:p>
        </p:txBody>
      </p:sp>
      <p:sp>
        <p:nvSpPr>
          <p:cNvPr id="8" name="item-2-title">
            <a:extLst xmlns:a="http://schemas.openxmlformats.org/drawingml/2006/main">
              <a:ext uri="{FF2B5EF4-FFF2-40B4-BE49-F238E27FC236}">
                <a16:creationId xmlns:a16="http://schemas.microsoft.com/office/drawing/2014/main" id="{15E574F0-EB6A-49F1-9496-390F3EF71F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4133850"/>
            <a:ext cx="5334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Shared advantage</a:t>
            </a:r>
          </a:p>
        </p:txBody>
      </p:sp>
      <p:sp>
        <p:nvSpPr>
          <p:cNvPr id="9" name="item-2-body">
            <a:extLst xmlns:a="http://schemas.openxmlformats.org/drawingml/2006/main">
              <a:ext uri="{FF2B5EF4-FFF2-40B4-BE49-F238E27FC236}">
                <a16:creationId xmlns:a16="http://schemas.microsoft.com/office/drawing/2014/main" id="{36D99758-7574-42D1-B776-AD40B59A4C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4591050"/>
            <a:ext cx="5334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Both products keep answers connected to approved company documents.</a:t>
            </a:r>
          </a:p>
        </p:txBody>
      </p:sp>
      <p:sp>
        <p:nvSpPr>
          <p:cNvPr id="10" name="footer-meta-2">
            <a:extLst xmlns:a="http://schemas.openxmlformats.org/drawingml/2006/main">
              <a:ext uri="{FF2B5EF4-FFF2-40B4-BE49-F238E27FC236}">
                <a16:creationId xmlns:a16="http://schemas.microsoft.com/office/drawing/2014/main" id="{3A028D40-B308-4F88-B6A5-4028B5006E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15075"/>
            <a:ext cx="971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Daniel Brooks, CEO  |  2026-01-30  |  Approved  |  Company</a:t>
            </a:r>
          </a:p>
        </p:txBody>
      </p:sp>
      <p:sp>
        <p:nvSpPr>
          <p:cNvPr id="11" name="footer-page-2">
            <a:extLst xmlns:a="http://schemas.openxmlformats.org/drawingml/2006/main">
              <a:ext uri="{FF2B5EF4-FFF2-40B4-BE49-F238E27FC236}">
                <a16:creationId xmlns:a16="http://schemas.microsoft.com/office/drawing/2014/main" id="{F7954ED2-5ACD-40A9-BF29-4A2CCC1D0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286500"/>
            <a:ext cx="5143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050" b="0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6101861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B19F837-17DC-4CCB-8677-A7FFCAC664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1137285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30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The strategy balances growth, trust, and operating discipline</a:t>
            </a:r>
          </a:p>
        </p:txBody>
      </p:sp>
      <p:sp>
        <p:nvSpPr>
          <p:cNvPr id="2" name="panel-0">
            <a:extLst xmlns:a="http://schemas.openxmlformats.org/drawingml/2006/main">
              <a:ext uri="{FF2B5EF4-FFF2-40B4-BE49-F238E27FC236}">
                <a16:creationId xmlns:a16="http://schemas.microsoft.com/office/drawing/2014/main" id="{409735F5-567D-447A-A3A5-1B09688489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00250"/>
            <a:ext cx="3571875" cy="3714750"/>
          </a:xfrm>
          <a:prstGeom xmlns:a="http://schemas.openxmlformats.org/drawingml/2006/main" prst="roundRect">
            <a:avLst>
              <a:gd name="adj" fmla="val 3200"/>
            </a:avLst>
          </a:prstGeom>
          <a:solidFill xmlns:a="http://schemas.openxmlformats.org/drawingml/2006/main">
            <a:srgbClr val="DDEE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lumn-title-0">
            <a:extLst xmlns:a="http://schemas.openxmlformats.org/drawingml/2006/main">
              <a:ext uri="{FF2B5EF4-FFF2-40B4-BE49-F238E27FC236}">
                <a16:creationId xmlns:a16="http://schemas.microsoft.com/office/drawing/2014/main" id="{1360F5DA-96D8-443B-AB19-A8DC08E5A2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3048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95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Earn trust</a:t>
            </a:r>
          </a:p>
        </p:txBody>
      </p:sp>
      <p:sp>
        <p:nvSpPr>
          <p:cNvPr id="4" name="column-body-0">
            <a:extLst xmlns:a="http://schemas.openxmlformats.org/drawingml/2006/main">
              <a:ext uri="{FF2B5EF4-FFF2-40B4-BE49-F238E27FC236}">
                <a16:creationId xmlns:a16="http://schemas.microsoft.com/office/drawing/2014/main" id="{7C19046F-3F79-4CE8-BEB3-8A0CA744FC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143250"/>
            <a:ext cx="304800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Make source evidence, named owners, and existing permissions visible in every workflow.</a:t>
            </a:r>
          </a:p>
        </p:txBody>
      </p:sp>
      <p:sp>
        <p:nvSpPr>
          <p:cNvPr id="5" name="column-stat-0">
            <a:extLst xmlns:a="http://schemas.openxmlformats.org/drawingml/2006/main">
              <a:ext uri="{FF2B5EF4-FFF2-40B4-BE49-F238E27FC236}">
                <a16:creationId xmlns:a16="http://schemas.microsoft.com/office/drawing/2014/main" id="{DB670C16-A09E-4673-9E99-7FCB868F2F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095875"/>
            <a:ext cx="304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3D8DFF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3D8DFF"/>
                </a:solidFill>
                <a:latin typeface="Arial"/>
                <a:ea typeface="Arial"/>
                <a:cs typeface="Arial"/>
              </a:rPr>
              <a:t>Product principle</a:t>
            </a:r>
          </a:p>
        </p:txBody>
      </p:sp>
      <p:sp>
        <p:nvSpPr>
          <p:cNvPr id="6" name="panel-1">
            <a:extLst xmlns:a="http://schemas.openxmlformats.org/drawingml/2006/main">
              <a:ext uri="{FF2B5EF4-FFF2-40B4-BE49-F238E27FC236}">
                <a16:creationId xmlns:a16="http://schemas.microsoft.com/office/drawing/2014/main" id="{50D24168-4999-4DDD-BC27-7FC25656CA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2000250"/>
            <a:ext cx="3571875" cy="3714750"/>
          </a:xfrm>
          <a:prstGeom xmlns:a="http://schemas.openxmlformats.org/drawingml/2006/main" prst="roundRect">
            <a:avLst>
              <a:gd name="adj" fmla="val 3200"/>
            </a:avLst>
          </a:prstGeom>
          <a:solidFill xmlns:a="http://schemas.openxmlformats.org/drawingml/2006/main">
            <a:srgbClr val="EDEDE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column-title-1">
            <a:extLst xmlns:a="http://schemas.openxmlformats.org/drawingml/2006/main">
              <a:ext uri="{FF2B5EF4-FFF2-40B4-BE49-F238E27FC236}">
                <a16:creationId xmlns:a16="http://schemas.microsoft.com/office/drawing/2014/main" id="{C200BC9E-ED7D-434C-A9A7-5018E4927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2305050"/>
            <a:ext cx="3048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95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Focus the market</a:t>
            </a:r>
          </a:p>
        </p:txBody>
      </p:sp>
      <p:sp>
        <p:nvSpPr>
          <p:cNvPr id="8" name="column-body-1">
            <a:extLst xmlns:a="http://schemas.openxmlformats.org/drawingml/2006/main">
              <a:ext uri="{FF2B5EF4-FFF2-40B4-BE49-F238E27FC236}">
                <a16:creationId xmlns:a16="http://schemas.microsoft.com/office/drawing/2014/main" id="{4E9A360C-DE72-499B-B77F-86F348836A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3143250"/>
            <a:ext cx="304800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Prioritize mid-market teams with clear, repeatable finance and knowledge-search needs.</a:t>
            </a:r>
          </a:p>
        </p:txBody>
      </p:sp>
      <p:sp>
        <p:nvSpPr>
          <p:cNvPr id="9" name="column-stat-1">
            <a:extLst xmlns:a="http://schemas.openxmlformats.org/drawingml/2006/main">
              <a:ext uri="{FF2B5EF4-FFF2-40B4-BE49-F238E27FC236}">
                <a16:creationId xmlns:a16="http://schemas.microsoft.com/office/drawing/2014/main" id="{F4542AE2-9C37-44CE-BAD7-056384FA95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5095875"/>
            <a:ext cx="304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Go-to-market</a:t>
            </a:r>
          </a:p>
        </p:txBody>
      </p:sp>
      <p:sp>
        <p:nvSpPr>
          <p:cNvPr id="10" name="panel-2">
            <a:extLst xmlns:a="http://schemas.openxmlformats.org/drawingml/2006/main">
              <a:ext uri="{FF2B5EF4-FFF2-40B4-BE49-F238E27FC236}">
                <a16:creationId xmlns:a16="http://schemas.microsoft.com/office/drawing/2014/main" id="{237ED568-0D07-4B45-8BCE-D5F0B89969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2000250"/>
            <a:ext cx="3571875" cy="3714750"/>
          </a:xfrm>
          <a:prstGeom xmlns:a="http://schemas.openxmlformats.org/drawingml/2006/main" prst="roundRect">
            <a:avLst>
              <a:gd name="adj" fmla="val 3200"/>
            </a:avLst>
          </a:prstGeom>
          <a:solidFill xmlns:a="http://schemas.openxmlformats.org/drawingml/2006/main">
            <a:srgbClr val="EDEDE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column-title-2">
            <a:extLst xmlns:a="http://schemas.openxmlformats.org/drawingml/2006/main">
              <a:ext uri="{FF2B5EF4-FFF2-40B4-BE49-F238E27FC236}">
                <a16:creationId xmlns:a16="http://schemas.microsoft.com/office/drawing/2014/main" id="{11B24E00-2037-47B7-B779-45A41056C8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305050"/>
            <a:ext cx="3048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95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Control the plan</a:t>
            </a:r>
          </a:p>
        </p:txBody>
      </p:sp>
      <p:sp>
        <p:nvSpPr>
          <p:cNvPr id="12" name="column-body-2">
            <a:extLst xmlns:a="http://schemas.openxmlformats.org/drawingml/2006/main">
              <a:ext uri="{FF2B5EF4-FFF2-40B4-BE49-F238E27FC236}">
                <a16:creationId xmlns:a16="http://schemas.microsoft.com/office/drawing/2014/main" id="{EF8DD2ED-096E-4C8E-A79E-6A51D592A0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3143250"/>
            <a:ext cx="304800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Use simple budgets, delegated approvals, and quarterly roadmap decisions.</a:t>
            </a:r>
          </a:p>
        </p:txBody>
      </p:sp>
      <p:sp>
        <p:nvSpPr>
          <p:cNvPr id="13" name="column-stat-2">
            <a:extLst xmlns:a="http://schemas.openxmlformats.org/drawingml/2006/main">
              <a:ext uri="{FF2B5EF4-FFF2-40B4-BE49-F238E27FC236}">
                <a16:creationId xmlns:a16="http://schemas.microsoft.com/office/drawing/2014/main" id="{EA96795D-7B21-4E53-9381-AC3EB5AFB4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5095875"/>
            <a:ext cx="304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Operating model</a:t>
            </a:r>
          </a:p>
        </p:txBody>
      </p:sp>
      <p:sp>
        <p:nvSpPr>
          <p:cNvPr id="14" name="footer-meta-3">
            <a:extLst xmlns:a="http://schemas.openxmlformats.org/drawingml/2006/main">
              <a:ext uri="{FF2B5EF4-FFF2-40B4-BE49-F238E27FC236}">
                <a16:creationId xmlns:a16="http://schemas.microsoft.com/office/drawing/2014/main" id="{C188F9CB-531E-4B16-A1FA-4C68FFD31A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15075"/>
            <a:ext cx="971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Daniel Brooks, CEO  |  2026-01-30  |  Approved  |  Company</a:t>
            </a:r>
          </a:p>
        </p:txBody>
      </p:sp>
      <p:sp>
        <p:nvSpPr>
          <p:cNvPr id="15" name="footer-page-3">
            <a:extLst xmlns:a="http://schemas.openxmlformats.org/drawingml/2006/main">
              <a:ext uri="{FF2B5EF4-FFF2-40B4-BE49-F238E27FC236}">
                <a16:creationId xmlns:a16="http://schemas.microsoft.com/office/drawing/2014/main" id="{B568508D-E538-4BC7-A923-65D28822FD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286500"/>
            <a:ext cx="5143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050" b="0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3068476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F054C24-6D94-4D9A-90A2-A344EDB159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1137285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30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Each quarter has one company-level outcome</a:t>
            </a:r>
          </a:p>
        </p:txBody>
      </p:sp>
      <p:cxnSp>
        <p:nvCxnSpPr>
          <p:cNvPr id="22" name="timeline-line"/>
          <p:cNvCxnSpPr/>
          <p:nvPr/>
        </p:nvCxnSpPr>
        <p:spPr>
          <a:xfrm xmlns:a="http://schemas.openxmlformats.org/drawingml/2006/main">
            <a:off x="762000" y="3143250"/>
            <a:ext cx="10477500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00000"/>
            </a:solidFill>
            <a:prstDash val="solid"/>
          </a:ln>
        </p:spPr>
      </p:cxnSp>
      <p:sp>
        <p:nvSpPr>
          <p:cNvPr id="3" name="timeline-node-0">
            <a:extLst xmlns:a="http://schemas.openxmlformats.org/drawingml/2006/main">
              <a:ext uri="{FF2B5EF4-FFF2-40B4-BE49-F238E27FC236}">
                <a16:creationId xmlns:a16="http://schemas.microsoft.com/office/drawing/2014/main" id="{42FC27DA-9304-424E-AAE0-A3DF6815EA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3038475"/>
            <a:ext cx="209550" cy="2095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3D8D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timeline-label-0">
            <a:extLst xmlns:a="http://schemas.openxmlformats.org/drawingml/2006/main">
              <a:ext uri="{FF2B5EF4-FFF2-40B4-BE49-F238E27FC236}">
                <a16:creationId xmlns:a16="http://schemas.microsoft.com/office/drawing/2014/main" id="{3DA7BAC6-4212-482E-ABEA-7C6C3085A2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9175" y="2381250"/>
            <a:ext cx="180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3D8DFF"/>
                </a:solidFill>
                <a:latin typeface="Arial"/>
                <a:ea typeface="Arial"/>
                <a:cs typeface="Arial"/>
              </a:defRPr>
            </a:pPr>
            <a:r>
              <a:rPr sz="1500" b="1" i="0">
                <a:solidFill>
                  <a:srgbClr val="3D8DFF"/>
                </a:solidFill>
                <a:latin typeface="Arial"/>
                <a:ea typeface="Arial"/>
                <a:cs typeface="Arial"/>
              </a:rPr>
              <a:t>Q1</a:t>
            </a:r>
          </a:p>
        </p:txBody>
      </p:sp>
      <p:sp>
        <p:nvSpPr>
          <p:cNvPr id="5" name="timeline-title-0">
            <a:extLst xmlns:a="http://schemas.openxmlformats.org/drawingml/2006/main">
              <a:ext uri="{FF2B5EF4-FFF2-40B4-BE49-F238E27FC236}">
                <a16:creationId xmlns:a16="http://schemas.microsoft.com/office/drawing/2014/main" id="{313A10A3-FD3D-4F5A-9E71-5FE362A2C4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9175" y="3619500"/>
            <a:ext cx="2143125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725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Prove Aurora</a:t>
            </a:r>
          </a:p>
        </p:txBody>
      </p:sp>
      <p:sp>
        <p:nvSpPr>
          <p:cNvPr id="6" name="timeline-body-0">
            <a:extLst xmlns:a="http://schemas.openxmlformats.org/drawingml/2006/main">
              <a:ext uri="{FF2B5EF4-FFF2-40B4-BE49-F238E27FC236}">
                <a16:creationId xmlns:a16="http://schemas.microsoft.com/office/drawing/2014/main" id="{CA81CBC5-709E-48AF-8FAA-4897598B45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9175" y="4210050"/>
            <a:ext cx="2143125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27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Strengthen finance evidence and prepare repeatable campaigns.</a:t>
            </a:r>
          </a:p>
        </p:txBody>
      </p:sp>
      <p:sp>
        <p:nvSpPr>
          <p:cNvPr id="7" name="timeline-node-1">
            <a:extLst xmlns:a="http://schemas.openxmlformats.org/drawingml/2006/main">
              <a:ext uri="{FF2B5EF4-FFF2-40B4-BE49-F238E27FC236}">
                <a16:creationId xmlns:a16="http://schemas.microsoft.com/office/drawing/2014/main" id="{2368778B-F6C0-40C4-9970-9295020CC9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3038475"/>
            <a:ext cx="209550" cy="2095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timeline-label-1">
            <a:extLst xmlns:a="http://schemas.openxmlformats.org/drawingml/2006/main">
              <a:ext uri="{FF2B5EF4-FFF2-40B4-BE49-F238E27FC236}">
                <a16:creationId xmlns:a16="http://schemas.microsoft.com/office/drawing/2014/main" id="{7F0BF82E-1686-43EC-AADF-33B906E22A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33800" y="2381250"/>
            <a:ext cx="180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5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Q2</a:t>
            </a:r>
          </a:p>
        </p:txBody>
      </p:sp>
      <p:sp>
        <p:nvSpPr>
          <p:cNvPr id="9" name="timeline-title-1">
            <a:extLst xmlns:a="http://schemas.openxmlformats.org/drawingml/2006/main">
              <a:ext uri="{FF2B5EF4-FFF2-40B4-BE49-F238E27FC236}">
                <a16:creationId xmlns:a16="http://schemas.microsoft.com/office/drawing/2014/main" id="{5B1BA20A-FFC0-4D40-9F5F-3CBC32FD0A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33800" y="3619500"/>
            <a:ext cx="2143125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725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Launch Beacon</a:t>
            </a:r>
          </a:p>
        </p:txBody>
      </p:sp>
      <p:sp>
        <p:nvSpPr>
          <p:cNvPr id="10" name="timeline-body-1">
            <a:extLst xmlns:a="http://schemas.openxmlformats.org/drawingml/2006/main">
              <a:ext uri="{FF2B5EF4-FFF2-40B4-BE49-F238E27FC236}">
                <a16:creationId xmlns:a16="http://schemas.microsoft.com/office/drawing/2014/main" id="{B3899CD0-8F25-4085-A02D-65EEC41A52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33800" y="4210050"/>
            <a:ext cx="2143125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27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Release Beacon on June 16 with permission-aware search.</a:t>
            </a:r>
          </a:p>
        </p:txBody>
      </p:sp>
      <p:sp>
        <p:nvSpPr>
          <p:cNvPr id="11" name="timeline-node-2">
            <a:extLst xmlns:a="http://schemas.openxmlformats.org/drawingml/2006/main">
              <a:ext uri="{FF2B5EF4-FFF2-40B4-BE49-F238E27FC236}">
                <a16:creationId xmlns:a16="http://schemas.microsoft.com/office/drawing/2014/main" id="{16DF2BC1-A960-4550-A6AF-315EE23BC8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038475"/>
            <a:ext cx="209550" cy="2095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timeline-label-2">
            <a:extLst xmlns:a="http://schemas.openxmlformats.org/drawingml/2006/main">
              <a:ext uri="{FF2B5EF4-FFF2-40B4-BE49-F238E27FC236}">
                <a16:creationId xmlns:a16="http://schemas.microsoft.com/office/drawing/2014/main" id="{81204168-F21D-4179-8FB6-A93B71EB37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48425" y="2381250"/>
            <a:ext cx="180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5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Q3</a:t>
            </a:r>
          </a:p>
        </p:txBody>
      </p:sp>
      <p:sp>
        <p:nvSpPr>
          <p:cNvPr id="13" name="timeline-title-2">
            <a:extLst xmlns:a="http://schemas.openxmlformats.org/drawingml/2006/main">
              <a:ext uri="{FF2B5EF4-FFF2-40B4-BE49-F238E27FC236}">
                <a16:creationId xmlns:a16="http://schemas.microsoft.com/office/drawing/2014/main" id="{28A0C64A-6825-47A8-ACDA-8A93105D81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48425" y="3619500"/>
            <a:ext cx="2143125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725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Expand adoption</a:t>
            </a:r>
          </a:p>
        </p:txBody>
      </p:sp>
      <p:sp>
        <p:nvSpPr>
          <p:cNvPr id="14" name="timeline-body-2">
            <a:extLst xmlns:a="http://schemas.openxmlformats.org/drawingml/2006/main">
              <a:ext uri="{FF2B5EF4-FFF2-40B4-BE49-F238E27FC236}">
                <a16:creationId xmlns:a16="http://schemas.microsoft.com/office/drawing/2014/main" id="{3C4CF3D6-451C-4D27-AFC6-19F5C7747E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48425" y="4210050"/>
            <a:ext cx="2143125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27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Advance workbook analysis, Teams pilot, and partner enablement.</a:t>
            </a:r>
          </a:p>
        </p:txBody>
      </p:sp>
      <p:sp>
        <p:nvSpPr>
          <p:cNvPr id="15" name="timeline-node-3">
            <a:extLst xmlns:a="http://schemas.openxmlformats.org/drawingml/2006/main">
              <a:ext uri="{FF2B5EF4-FFF2-40B4-BE49-F238E27FC236}">
                <a16:creationId xmlns:a16="http://schemas.microsoft.com/office/drawing/2014/main" id="{A740FD08-0DA3-45EC-A169-DC1F8A95AF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91625" y="3038475"/>
            <a:ext cx="209550" cy="2095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timeline-label-3">
            <a:extLst xmlns:a="http://schemas.openxmlformats.org/drawingml/2006/main">
              <a:ext uri="{FF2B5EF4-FFF2-40B4-BE49-F238E27FC236}">
                <a16:creationId xmlns:a16="http://schemas.microsoft.com/office/drawing/2014/main" id="{9DEDDF1F-B3C8-4D3F-A613-3860E61DCD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63050" y="2381250"/>
            <a:ext cx="180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5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Q4</a:t>
            </a:r>
          </a:p>
        </p:txBody>
      </p:sp>
      <p:sp>
        <p:nvSpPr>
          <p:cNvPr id="17" name="timeline-title-3">
            <a:extLst xmlns:a="http://schemas.openxmlformats.org/drawingml/2006/main">
              <a:ext uri="{FF2B5EF4-FFF2-40B4-BE49-F238E27FC236}">
                <a16:creationId xmlns:a16="http://schemas.microsoft.com/office/drawing/2014/main" id="{A95EB264-2927-4C19-BCEA-C17EEF6C4F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63050" y="3619500"/>
            <a:ext cx="2143125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725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Retain and plan</a:t>
            </a:r>
          </a:p>
        </p:txBody>
      </p:sp>
      <p:sp>
        <p:nvSpPr>
          <p:cNvPr id="18" name="timeline-body-3">
            <a:extLst xmlns:a="http://schemas.openxmlformats.org/drawingml/2006/main">
              <a:ext uri="{FF2B5EF4-FFF2-40B4-BE49-F238E27FC236}">
                <a16:creationId xmlns:a16="http://schemas.microsoft.com/office/drawing/2014/main" id="{FCDE5853-F4AD-4BD8-877E-B9868084B5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63050" y="4210050"/>
            <a:ext cx="2143125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27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Support year-end finance use and set the 2027 roadmap.</a:t>
            </a:r>
          </a:p>
        </p:txBody>
      </p:sp>
      <p:sp>
        <p:nvSpPr>
          <p:cNvPr id="19" name="footer-meta-4">
            <a:extLst xmlns:a="http://schemas.openxmlformats.org/drawingml/2006/main">
              <a:ext uri="{FF2B5EF4-FFF2-40B4-BE49-F238E27FC236}">
                <a16:creationId xmlns:a16="http://schemas.microsoft.com/office/drawing/2014/main" id="{7C69B0AD-09CE-4879-A84B-3082071DFE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15075"/>
            <a:ext cx="971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Daniel Brooks, CEO  |  2026-01-30  |  Approved  |  Company</a:t>
            </a:r>
          </a:p>
        </p:txBody>
      </p:sp>
      <p:sp>
        <p:nvSpPr>
          <p:cNvPr id="20" name="footer-page-4">
            <a:extLst xmlns:a="http://schemas.openxmlformats.org/drawingml/2006/main">
              <a:ext uri="{FF2B5EF4-FFF2-40B4-BE49-F238E27FC236}">
                <a16:creationId xmlns:a16="http://schemas.microsoft.com/office/drawing/2014/main" id="{B0C57A3F-1B85-4151-9860-A9ECDF8DCE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286500"/>
            <a:ext cx="5143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050" b="0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6077463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B61324C-08FB-4F05-81B0-B2BB403E14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1137285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30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A small set of measures keeps the strategy understandable</a:t>
            </a:r>
          </a:p>
        </p:txBody>
      </p:sp>
      <p:sp>
        <p:nvSpPr>
          <p:cNvPr id="2" name="close-lead">
            <a:extLst xmlns:a="http://schemas.openxmlformats.org/drawingml/2006/main">
              <a:ext uri="{FF2B5EF4-FFF2-40B4-BE49-F238E27FC236}">
                <a16:creationId xmlns:a16="http://schemas.microsoft.com/office/drawing/2014/main" id="{68A9E28F-D080-4CC6-818E-69C2F2C393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44780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210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The figures are fictional planning signals, designed for a simple internal review.</a:t>
            </a:r>
          </a:p>
        </p:txBody>
      </p:sp>
      <p:sp>
        <p:nvSpPr>
          <p:cNvPr id="3" name="close-title-0">
            <a:extLst xmlns:a="http://schemas.openxmlformats.org/drawingml/2006/main">
              <a:ext uri="{FF2B5EF4-FFF2-40B4-BE49-F238E27FC236}">
                <a16:creationId xmlns:a16="http://schemas.microsoft.com/office/drawing/2014/main" id="{4E47BFC5-D6F5-4AE4-9F52-D7B84C8616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14625"/>
            <a:ext cx="3238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$5.54M</a:t>
            </a:r>
          </a:p>
        </p:txBody>
      </p:sp>
      <p:sp>
        <p:nvSpPr>
          <p:cNvPr id="4" name="close-body-0">
            <a:extLst xmlns:a="http://schemas.openxmlformats.org/drawingml/2006/main">
              <a:ext uri="{FF2B5EF4-FFF2-40B4-BE49-F238E27FC236}">
                <a16:creationId xmlns:a16="http://schemas.microsoft.com/office/drawing/2014/main" id="{FEB0DF99-4D7A-4ED2-BA1C-E8D1CFA92B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86125"/>
            <a:ext cx="323850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42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2026 product revenue plan across Aurora and Beacon.</a:t>
            </a:r>
          </a:p>
        </p:txBody>
      </p:sp>
      <p:sp>
        <p:nvSpPr>
          <p:cNvPr id="5" name="close-title-1">
            <a:extLst xmlns:a="http://schemas.openxmlformats.org/drawingml/2006/main">
              <a:ext uri="{FF2B5EF4-FFF2-40B4-BE49-F238E27FC236}">
                <a16:creationId xmlns:a16="http://schemas.microsoft.com/office/drawing/2014/main" id="{A2D36AC1-8236-49B7-A5B3-02F677D49C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2714625"/>
            <a:ext cx="3238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104 customers</a:t>
            </a:r>
          </a:p>
        </p:txBody>
      </p:sp>
      <p:sp>
        <p:nvSpPr>
          <p:cNvPr id="6" name="close-body-1">
            <a:extLst xmlns:a="http://schemas.openxmlformats.org/drawingml/2006/main">
              <a:ext uri="{FF2B5EF4-FFF2-40B4-BE49-F238E27FC236}">
                <a16:creationId xmlns:a16="http://schemas.microsoft.com/office/drawing/2014/main" id="{1ED26D44-AFA2-4EDC-98F0-0C8A6B1968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3286125"/>
            <a:ext cx="323850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42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Combined Q4 customer target across the two products.</a:t>
            </a:r>
          </a:p>
        </p:txBody>
      </p:sp>
      <p:sp>
        <p:nvSpPr>
          <p:cNvPr id="7" name="close-title-2">
            <a:extLst xmlns:a="http://schemas.openxmlformats.org/drawingml/2006/main">
              <a:ext uri="{FF2B5EF4-FFF2-40B4-BE49-F238E27FC236}">
                <a16:creationId xmlns:a16="http://schemas.microsoft.com/office/drawing/2014/main" id="{4CBEFB2D-FB77-4CD2-B01F-820ED323FC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2714625"/>
            <a:ext cx="3238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$445K</a:t>
            </a:r>
          </a:p>
        </p:txBody>
      </p:sp>
      <p:sp>
        <p:nvSpPr>
          <p:cNvPr id="8" name="close-body-2">
            <a:extLst xmlns:a="http://schemas.openxmlformats.org/drawingml/2006/main">
              <a:ext uri="{FF2B5EF4-FFF2-40B4-BE49-F238E27FC236}">
                <a16:creationId xmlns:a16="http://schemas.microsoft.com/office/drawing/2014/main" id="{1CBBA1B4-778C-40AD-B262-8398A07245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3286125"/>
            <a:ext cx="323850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42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Approved 2026 marketing budget with variance tracked by campaign.</a:t>
            </a:r>
          </a:p>
        </p:txBody>
      </p:sp>
      <p:cxnSp>
        <p:nvCxnSpPr>
          <p:cNvPr id="20" name="closing-rule"/>
          <p:cNvCxnSpPr/>
          <p:nvPr/>
        </p:nvCxnSpPr>
        <p:spPr>
          <a:xfrm xmlns:a="http://schemas.openxmlformats.org/drawingml/2006/main">
            <a:off x="400050" y="5524500"/>
            <a:ext cx="2190750" cy="0"/>
          </a:xfrm>
          <a:prstGeom xmlns:a="http://schemas.openxmlformats.org/drawingml/2006/main" prst="straightConnector1">
            <a:avLst/>
          </a:prstGeom>
          <a:ln xmlns:a="http://schemas.openxmlformats.org/drawingml/2006/main" w="57150">
            <a:solidFill>
              <a:srgbClr val="3D8DFF"/>
            </a:solidFill>
            <a:prstDash val="solid"/>
          </a:ln>
        </p:spPr>
      </p:cxnSp>
      <p:sp>
        <p:nvSpPr>
          <p:cNvPr id="10" name="footer-meta-5">
            <a:extLst xmlns:a="http://schemas.openxmlformats.org/drawingml/2006/main">
              <a:ext uri="{FF2B5EF4-FFF2-40B4-BE49-F238E27FC236}">
                <a16:creationId xmlns:a16="http://schemas.microsoft.com/office/drawing/2014/main" id="{BC59D06A-50F5-48F9-AA96-4F9C7E8BE9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15075"/>
            <a:ext cx="971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Daniel Brooks, CEO  |  2026-01-30  |  Approved  |  Company</a:t>
            </a:r>
          </a:p>
        </p:txBody>
      </p:sp>
      <p:sp>
        <p:nvSpPr>
          <p:cNvPr id="11" name="footer-page-5">
            <a:extLst xmlns:a="http://schemas.openxmlformats.org/drawingml/2006/main">
              <a:ext uri="{FF2B5EF4-FFF2-40B4-BE49-F238E27FC236}">
                <a16:creationId xmlns:a16="http://schemas.microsoft.com/office/drawing/2014/main" id="{0D102B87-B53E-48FF-BB5F-3A1DE1862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286500"/>
            <a:ext cx="5143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050" b="0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81400739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238C52ED960247B3A2824D8BC4D643" ma:contentTypeVersion="6" ma:contentTypeDescription="Create a new document." ma:contentTypeScope="" ma:versionID="4dae836a4eabfe511c6de03580127b13">
  <xsd:schema xmlns:xsd="http://www.w3.org/2001/XMLSchema" xmlns:xs="http://www.w3.org/2001/XMLSchema" xmlns:p="http://schemas.microsoft.com/office/2006/metadata/properties" xmlns:ns2="21b1b137-97de-42cf-a5fb-314c468c8af0" targetNamespace="http://schemas.microsoft.com/office/2006/metadata/properties" ma:root="true" ma:fieldsID="3960c2f2ad210ecb4f2ee006cd771d5b" ns2:_="">
    <xsd:import namespace="21b1b137-97de-42cf-a5fb-314c468c8a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1b137-97de-42cf-a5fb-314c468c8a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2319D87-0C8F-4CBF-95AC-3AB1F138D916}"/>
</file>

<file path=customXml/itemProps2.xml><?xml version="1.0" encoding="utf-8"?>
<ds:datastoreItem xmlns:ds="http://schemas.openxmlformats.org/officeDocument/2006/customXml" ds:itemID="{B1CBF562-50F3-40D1-82C2-5DC4872311CE}"/>
</file>

<file path=customXml/itemProps3.xml><?xml version="1.0" encoding="utf-8"?>
<ds:datastoreItem xmlns:ds="http://schemas.openxmlformats.org/officeDocument/2006/customXml" ds:itemID="{2E2B1009-B1C9-4B76-A15C-E5F7D05640B8}"/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Walnut Exporter</cp:lastModifiedBy>
  <dcterms:created xsi:type="dcterms:W3CDTF">2026-08-28T15:29:36Z</dcterms:created>
  <dcterms:modified xsi:type="dcterms:W3CDTF">2026-08-28T15:29:36Z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0x010100D3238C52ED960247B3A2824D8BC4D643</vt:lpwstr>
  </property>
</Properties>
</file>